
<file path=[Content_Types].xml><?xml version="1.0" encoding="utf-8"?>
<Types xmlns="http://schemas.openxmlformats.org/package/2006/content-types">
  <Default Extension="wav" ContentType="audio/x-wav"/>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6" r:id="rId5"/>
  </p:sldMasterIdLst>
  <p:notesMasterIdLst>
    <p:notesMasterId r:id="rId7"/>
  </p:notesMasterIdLst>
  <p:sldIdLst>
    <p:sldId id="367" r:id="rId6"/>
    <p:sldId id="723" r:id="rId8"/>
    <p:sldId id="691" r:id="rId9"/>
    <p:sldId id="692" r:id="rId10"/>
    <p:sldId id="693" r:id="rId11"/>
    <p:sldId id="670" r:id="rId12"/>
    <p:sldId id="491" r:id="rId13"/>
    <p:sldId id="664" r:id="rId14"/>
    <p:sldId id="524" r:id="rId15"/>
    <p:sldId id="678" r:id="rId16"/>
    <p:sldId id="720" r:id="rId17"/>
    <p:sldId id="689" r:id="rId18"/>
    <p:sldId id="687" r:id="rId19"/>
    <p:sldId id="681" r:id="rId20"/>
    <p:sldId id="756" r:id="rId21"/>
    <p:sldId id="721" r:id="rId22"/>
    <p:sldId id="722" r:id="rId23"/>
    <p:sldId id="688" r:id="rId24"/>
    <p:sldId id="684" r:id="rId25"/>
    <p:sldId id="685" r:id="rId26"/>
    <p:sldId id="686" r:id="rId27"/>
    <p:sldId id="690" r:id="rId28"/>
    <p:sldId id="665" r:id="rId29"/>
    <p:sldId id="671" r:id="rId30"/>
    <p:sldId id="672" r:id="rId31"/>
    <p:sldId id="673" r:id="rId32"/>
    <p:sldId id="674" r:id="rId33"/>
    <p:sldId id="675" r:id="rId34"/>
    <p:sldId id="676" r:id="rId35"/>
    <p:sldId id="677" r:id="rId36"/>
    <p:sldId id="667" r:id="rId37"/>
    <p:sldId id="643" r:id="rId38"/>
    <p:sldId id="668" r:id="rId39"/>
    <p:sldId id="669" r:id="rId40"/>
    <p:sldId id="776" r:id="rId41"/>
    <p:sldId id="777" r:id="rId42"/>
    <p:sldId id="778" r:id="rId43"/>
    <p:sldId id="779" r:id="rId44"/>
    <p:sldId id="780" r:id="rId45"/>
    <p:sldId id="781" r:id="rId46"/>
    <p:sldId id="793" r:id="rId47"/>
    <p:sldId id="782" r:id="rId48"/>
    <p:sldId id="783" r:id="rId49"/>
    <p:sldId id="784" r:id="rId50"/>
    <p:sldId id="785" r:id="rId51"/>
    <p:sldId id="786" r:id="rId52"/>
    <p:sldId id="788" r:id="rId53"/>
    <p:sldId id="789" r:id="rId54"/>
    <p:sldId id="790" r:id="rId55"/>
    <p:sldId id="791" r:id="rId56"/>
    <p:sldId id="803" r:id="rId57"/>
    <p:sldId id="805" r:id="rId58"/>
    <p:sldId id="804" r:id="rId59"/>
  </p:sldIdLst>
  <p:sldSz cx="9144000" cy="5143500" type="screen16x9"/>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90" userDrawn="1">
          <p15:clr>
            <a:srgbClr val="A4A3A4"/>
          </p15:clr>
        </p15:guide>
        <p15:guide id="2" pos="2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CC"/>
    <a:srgbClr val="00CC00"/>
    <a:srgbClr val="993366"/>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3398" autoAdjust="0"/>
  </p:normalViewPr>
  <p:slideViewPr>
    <p:cSldViewPr snapToGrid="0" showGuides="1">
      <p:cViewPr varScale="1">
        <p:scale>
          <a:sx n="161" d="100"/>
          <a:sy n="161" d="100"/>
        </p:scale>
        <p:origin x="216" y="328"/>
      </p:cViewPr>
      <p:guideLst>
        <p:guide orient="horz" pos="2890"/>
        <p:guide pos="255"/>
      </p:guideLst>
    </p:cSldViewPr>
  </p:slideViewPr>
  <p:outlineViewPr>
    <p:cViewPr>
      <p:scale>
        <a:sx n="33" d="100"/>
        <a:sy n="33" d="100"/>
      </p:scale>
      <p:origin x="0" y="1440"/>
    </p:cViewPr>
  </p:outlineViewPr>
  <p:notesTextViewPr>
    <p:cViewPr>
      <p:scale>
        <a:sx n="1" d="1"/>
        <a:sy n="1" d="1"/>
      </p:scale>
      <p:origin x="0" y="0"/>
    </p:cViewPr>
  </p:notesTextViewPr>
  <p:sorterViewPr>
    <p:cViewPr>
      <p:scale>
        <a:sx n="100" d="100"/>
        <a:sy n="100" d="100"/>
      </p:scale>
      <p:origin x="0" y="6557"/>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3" Type="http://schemas.openxmlformats.org/officeDocument/2006/relationships/tags" Target="tags/tag27.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1-08-14T18:45:10"/>
    </inkml:context>
    <inkml:brush xml:id="br0">
      <inkml:brushProperty name="width" value="0.05292" units="cm"/>
      <inkml:brushProperty name="height" value="0.05292" units="cm"/>
      <inkml:brushProperty name="color" value="#0000ff"/>
    </inkml:brush>
  </inkml:definitions>
  <inkml:trace contextRef="#ctx0" brushRef="#br0">3730 2940 128,'0'0'320,"0"0"-1536,20-19 2528,-20 19-800,0 0-2592,0 0 3744,0 0-1887,0 0-1189,0 0 3146,0 0-2282,0 0 1029,0 0-1313,0 0 96,0 0 2752,20 0-2688,-20 0-576,0 0 2624,0 0-1695,0 0-166,0 0 911,0 0-213,0 0-459,-20 0-54,20-20 346,0 20 1576,0 0-5942,0 0 10313,-20 0-10867,20 0 7503,-20 0-4230,20 0 3425,-19 0-3967,-1 0 3706,0 0-1809,-20 0-436,21 0 1487,-21 20-1126,0-20-191,1 0 1568,-2 0-1983,3 0 1370,-3 0-593,1 0 428,1 0-721,-1 0 538,20 0 577,-19 0-1952,19 0 2752,-20 0-2848,21-20 2464,-21 20-1665,20 0 550,-1 0 433,3 0-1068,-2 0 2225,-1 0-4890,1 0 7679,20 0-7584,-20 20 4416,20-20-1184,-18 0 64,18 0-864,0 0 1728,0 0-896,0 0-1152,-21 0 2912,21 0-4032,0 0 4512,0 0-3776,0 19 1952,0-19-737,0 0 1574,0 20-3599,0 0 4756,0 0-4335,0 0 2886,0 0-1057,0 19 0,0-19-480,0 20 1408,0-1-1472,0 2 544,-20-1 1152,20-1-2912,0 1 3520,0 0-2848,0-1 2080,0 1-2048,0 0 2335,0-1-2074,-20-19 1266,20 20-850,0 0 1312,0-21-1870,0 2 1838,0-1-1734,20-1 1889,-20-19-1889,0 20 1959,0 0-2485,0-20 2659,0 20-2019,0-20 1845,0 0-2599,0 0 2337,0 0 64,0 20-2624,0-20 2912,20 0-1088,-20 0-1056,0 0 2368,0 0-2080,21 0-320,-21 0 3520,18 0-5088,-18 0 3936,20 0-1024,0 0-1376,1 20 1696,-1-20-1056,-2 0 1472,3 0-2432,19 0 1824,-1 0 288,-19 0-1792,20 0 1920,-1 0-1568,1 0 1152,-20 0-512,19 0-128,1 0 448,-19 0-416,17 0 32,-18 0 480,21 0-608,-21 0 320,-1 0-96,1 0 160,0 0-320,0 0 320,-20 0-64,0 0-576,20 0 1600,-20 0-2144,0 0 1280,0 0 160,0 0-544,0 0 32,19 0 192,-19 0-352,20 0 896,-20 0-704,20 0-768,0 0 2112,-20 0-2208,0 0 1472,20 0-897,-20 0 902,0 0-847,0 0-44,0-20 1522,0 20-2816,0 0 3534,0 0-3412,0-20 2607,0 20-2118,0 0 2145,0-20-1600,0 20 416,0-20 160,0 20 192,0 0-544,0-20 320,0 20 224,0 0-736,0-19 896,0 19-320,0-20-704,0-1 1345,0-18-1382,0 19 1263,0-20-1236,0 1 847,0-1 186,0-20-1119,0 21 1280,-20-21-736,20 1 0,0 19-288,0-1 2240,0 2-4032,0-1 3232,0 20-383,0-19-2214,0 39 3823,0-20-4276,0 0 2862,0 20-738,0-20-1191</inkml:trace>
  <inkml:trace contextRef="#ctx0" brushRef="#br0">5418 5524 6758,'-20'0'-192,"20"0"511,0 0 1126,0 0-6126,0 0 9775,0 0-8389,0 0 6811,0 0-7030,0 0 4528,-20 0-1100,20 0 1841,-20 0-3418,0 0 894,1 0 2949,-1 0-3945,-20 0 2916,20 0-2421,-19 0 2407,-1-20-929,1 20-1760,-2 0 3264,-17 0-3104,17 0 3200,1 0-5376,-19 0 9087,19 0-10330,1 0 6000,-1 0 826,1 0-4799,-1 0 4512,19 0-1824,1 0-896,2 0 2144,-2 0-1888,20 0 1056,0 0-896,0 0 2113,0 0-3718,0 0 3631,0 0-884,0 0-2801,0 0 4474,0 0-3487,0 0 1600,0 0-256,0 0-192,0 20-128,0-20 1024,20 20-2080,-20 0 2400,0 0-1696,0 19 992,0-19-1056,0 21 1248,0-22-800,0 20 96,0 22 32,0-22 640,0 1-1952,0-1 3520,0 1-4257,0 20 3494,0-21-2191,0 1 1172,0 0-143,-20-20-666,20-1 543,0 21 288,0-20-928,-21 1 928,21-21-512,0 19 64,21-19 224,-21 0-512,0 0 1025,20 20-1606,-20-20 2191,18 0-3028,-18 0 4015,20 0-4646,1 0 4417,-1 0-3168,18 0 1472,-17 0-256,19 0-256,-1 0 512,1 0-640,19 0 448,-19 0-64,19 0-192,2 0 352,-23 0-672,23 0 991,-22 0-922,-19 0 625,20 0-716,-20 0 1361,-20 0-1818,19 0 1247,-19 0 128,0 0-1280,0 0 1728,20 0-1888,-20 0 2753,0 0-5254,0 0 8079,0 0-8084,0 0 5039,0 0-2214,20 0 1569,-20 0-2144,0 0 2432,0 0-1760,0 0-64,0-20 2592,0 1-4320,0-2 4160,0-18-2848,0-1 1953,0 0-2278,-20 0 3119,20-19-2964,0 19 1487,-20-20-6,20 21-799,-19-1 1601,19 1-2278,0-2 2255,-20 2-2228,20-21 2639,0 20-2726,0 1 2401,0 19-2272,0-20 1792,0 20-288,0 0-1120,0 0 1184,0 1-480,0 19-321,0 0 1477,0 19-1707,0 1-4214</inkml:trace>
  <inkml:trace contextRef="#ctx0" brushRef="#br0">8018 9816 704,'0'0'1826,"0"0"-10155,0 0 23416,0 0-28311,0 0 18111,21 0-4772,-21 0-386,0-20 789,0 20-1640,0 0 999,0 0 1361,0 0-1485,0 0-298,0 0 93,0 0 1571,0 0-1557,0 0 360,0 0-8,0 0 470,0 0-1193,0 0 2130,0 0-2377,0 0 886,0 0 1241,0 0-2239,0 0 2207,0 0-1497,0 0-182,0 0 2025,0 0-2994,-21 0 3145,21 0-2263,-20 0-147,20 0 3248,-18 0-5260,-3 0 5296,1 0-4244,0 0 3567,0 20-3013,-19-20 1019,-1 0 1999,0 0-3540,1 0 2767,-22 0-1382,23 0 801,-23 20-832,22-20 800,-1 0-319,1 0-935,-1 0 2870,0 0-4682,1 0 6361,-1 0-8830,19 0 11161,3 0-11082,-2 0 8726,0 0-5927,-1 0 3393,21 0-1568,0-20 1152,0 20-1472,0 0 1248,0 0-640,-20 0 704,20 0-1664,0 0 2624,0 0-2816,0 0 2560,0 0-2400,0 0 2112,-18 0-1312,18 0 320,0 0 0,0 0 768,0 0-1920,0 0 2368,0 0-1792,0 0 736,0 0 0,0 0 64,0 0-544,0 0 320,0 0 1024,0 0-2464,0 20 3136,18 0-3328,-18 0 3168,0-1-2336,0 21 1280,20-20-736,-20 20 448,0 0 288,0-1-1568,0 2 2912,21-2-3681,-21 0 3718,0 2-3567,20-2 3444,-20-19-3055,0 20 2662,0-20-2689,20 20 2560,-20-21-1440,0 1-224,0 20 1056,0-20-544,0-1-320,18 2 544,-18-21-96,0 19-1120,0-19 2880,0 20-3712,0-20 2720,0 0-896,0 0-256,0 0 448,0 0-576,0 0 992,0 0-960,0 0 0,0 0 1088,0 0-864,0 0-672,0 0 1760,0 0-1344,0 0 128,0 0 768,0 0-992,21 0 1088,-21 0-1504,20 0 1824,0 0-1792,19 0 1984,-19 0-2239,20 0 1241,-20 0 1173,19 0-3202,1 0 3197,-1 0-1542,1 0-14,19 21 596,-18-21-757,-1 0 1077,-1 0-1455,1 0 1575,-20 0-1575,19 0 1806,-19 0-1870,0 0 1344,21 0-882,-23 0 979,2-21-1441,1 21 2485,-1 0-4074,0-20 5048,-20 20-4439,0 0 2628,0 0-903,0 0 371,0 0-978,0 0 1530,0 0-1087,0 0 64,0 0 384,0 0 416,0 0-1792,0 0 2080,0 0-992,0 0 128,0-19-32,0-2-256,0 2 736,-20-1-608,20 0 129,0-20-326,0-19 1359,0-1-2356,0 1 2735,-20-1-2438,20 1 1473,0-21-512,0 20 225,-21 20-6,1 0-561,20 1 748,0 19-177,0 0-646,-18 0 1153,18 20-1344,0 0 1376,0-20-961,0 20 422,0 0-1040,0 0 2521,0 0-3194,0 20 3123,0-20-10414</inkml:trace>
  <inkml:trace contextRef="#ctx0" brushRef="#br0">18541 4987 5893,'0'0'1473,"0"0"-7620,0 0 17253,0 0-23712,0 0 22875,0 0-15261,0 0 5379,0 0 1180,0 0-3622,-21 0 2932,21 0-376,-20 0-1263,20 0 1812,-20 0-2256,-19 0 2284,19 0-2385,-20 0 2778,-19 0-2751,19 20 2432,-19-20-2144,18 0 1472,-18 20-352,19-20-480,1 20 352,-1-20 608,0 20-1440,21-20 1504,-1 20-1504,0-20 2144,20 0-2368,0 20 736,0-20 1856,0 0-3040,0 19 2336,0-19-1408,0 0 1408,0 0-1728,0 0 1216,0 0 288,0 21-2080,0-21 3232,0 19-2784,0 1 992,0 20 544,0 0-1248,0-21 1760,0 22-2144,0-2 2112,-20 1-1728,20 0 1248,0-1-1024,0 1 1024,0-20-800,0 20 288,0-21 320,0 21-960,0-20 1216,0 1-608,20-2-416,-20 1 896,0-20-704,0 19 576,20-19-864,-20 0 1152,20 0-1088,-1 0 640,21 0 128,0 0-864,-1 0 1344,1 0-1952,-1 0 2783,2-19-3130,17 19 2865,3 0-2892,-22 0 3057,1 0-2298,19 19 1279,-19-19-1216,-20 0 1536,1 20-1344,-3-20 864,2 0-512,0 0 224,-20 0 96,0 0-224,0 0-31,0 0-262,0 0 2255,-20 0-4307,20-20 3785,0 1-1239,0-1-1043,0 1 2063,0-2-2086,0-19 1730,0-19-1638,0-1 1775,0 1-1076,0-21-689,0 0 2106,0 2-2175,0 18 1184,0 20 256,0 0-1792,0 20 3328,0 0-4864,-20 0 5696,20 20-4640,20 0 1726,-20 20 1352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Expansion</a:t>
            </a:r>
            <a:endParaRPr lang="en-US" dirty="0"/>
          </a:p>
          <a:p>
            <a:r>
              <a:rPr lang="en-US" dirty="0"/>
              <a:t>Rectangles</a:t>
            </a:r>
            <a:r>
              <a:rPr lang="en-US" baseline="0" dirty="0"/>
              <a:t> around operator</a:t>
            </a:r>
            <a:endParaRPr lang="en-US" baseline="0" dirty="0"/>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it to segmentation</a:t>
            </a:r>
            <a:r>
              <a:rPr lang="en-US" baseline="0" dirty="0"/>
              <a:t> examples instead:</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it, spell antique</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2x2, add noise</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4" Type="http://schemas.openxmlformats.org/officeDocument/2006/relationships/theme" Target="../theme/theme3.xml"/><Relationship Id="rId13" Type="http://schemas.openxmlformats.org/officeDocument/2006/relationships/image" Target="../media/image1.jpeg"/><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3" Type="http://schemas.openxmlformats.org/officeDocument/2006/relationships/theme" Target="../theme/theme4.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endParaRPr lang="en-US" sz="1400" dirty="0">
              <a:solidFill>
                <a:prstClr val="black"/>
              </a:solidFill>
            </a:endParaRPr>
          </a:p>
          <a:p>
            <a:r>
              <a:rPr lang="en-US" sz="1400" dirty="0">
                <a:solidFill>
                  <a:prstClr val="black"/>
                </a:solidFill>
              </a:rPr>
              <a:t>vertLeftWhite2</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p:spPr>
      </p:pic>
      <p:pic>
        <p:nvPicPr>
          <p:cNvPr id="14" name="Picture 3" descr="C:\Users\Tarun Singh\Desktop\whiteRadio.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p:spPr>
      </p:pic>
      <p:pic>
        <p:nvPicPr>
          <p:cNvPr id="15" name="Picture 3" descr="C:\Users\Tarun Singh\Desktop\whiteRadio.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p:spPr>
      </p:pic>
      <p:pic>
        <p:nvPicPr>
          <p:cNvPr id="16" name="Picture 3" descr="C:\Users\Tarun Singh\Desktop\whiteRadio.jp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endParaRPr lang="en-US" sz="1400" dirty="0">
              <a:solidFill>
                <a:prstClr val="black"/>
              </a:solidFill>
            </a:endParaRPr>
          </a:p>
          <a:p>
            <a:r>
              <a:rPr lang="en-US" sz="1400" dirty="0">
                <a:solidFill>
                  <a:prstClr val="black"/>
                </a:solidFill>
              </a:rPr>
              <a:t>block2x2White1</a:t>
            </a:r>
            <a:endParaRPr lang="en-US" sz="1400" dirty="0">
              <a:solidFill>
                <a:prstClr val="black"/>
              </a:solidFill>
            </a:endParaRP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endParaRPr lang="en-US" sz="1400" baseline="0" dirty="0">
              <a:solidFill>
                <a:prstClr val="black"/>
              </a:solidFill>
            </a:endParaRPr>
          </a:p>
          <a:p>
            <a:r>
              <a:rPr lang="en-US" sz="1400" baseline="0" dirty="0">
                <a:solidFill>
                  <a:prstClr val="black"/>
                </a:solidFill>
              </a:rPr>
              <a:t>buttons is</a:t>
            </a:r>
            <a:r>
              <a:rPr lang="en-US" sz="1400" dirty="0">
                <a:solidFill>
                  <a:prstClr val="black"/>
                </a:solidFill>
              </a:rPr>
              <a:t>:</a:t>
            </a:r>
            <a:endParaRPr lang="en-US" sz="1400" dirty="0">
              <a:solidFill>
                <a:prstClr val="black"/>
              </a:solidFill>
            </a:endParaRPr>
          </a:p>
          <a:p>
            <a:r>
              <a:rPr lang="en-US" sz="1400" dirty="0">
                <a:solidFill>
                  <a:prstClr val="black"/>
                </a:solidFill>
              </a:rPr>
              <a:t>13</a:t>
            </a:r>
            <a:endParaRPr lang="en-US" sz="1400" dirty="0">
              <a:solidFill>
                <a:prstClr val="black"/>
              </a:solidFill>
            </a:endParaRPr>
          </a:p>
          <a:p>
            <a:r>
              <a:rPr lang="en-US" sz="1400" dirty="0">
                <a:solidFill>
                  <a:prstClr val="black"/>
                </a:solidFill>
              </a:rPr>
              <a:t>24</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tags" Target="../tags/tag3.xml"/><Relationship Id="rId4" Type="http://schemas.openxmlformats.org/officeDocument/2006/relationships/image" Target="../media/image13.png"/><Relationship Id="rId31" Type="http://schemas.openxmlformats.org/officeDocument/2006/relationships/slideLayout" Target="../slideLayouts/slideLayout47.xml"/><Relationship Id="rId30" Type="http://schemas.openxmlformats.org/officeDocument/2006/relationships/image" Target="../media/image38.png"/><Relationship Id="rId3" Type="http://schemas.openxmlformats.org/officeDocument/2006/relationships/tags" Target="../tags/tag2.xml"/><Relationship Id="rId29" Type="http://schemas.openxmlformats.org/officeDocument/2006/relationships/image" Target="../media/image37.png"/><Relationship Id="rId28" Type="http://schemas.openxmlformats.org/officeDocument/2006/relationships/image" Target="../media/image36.png"/><Relationship Id="rId27" Type="http://schemas.openxmlformats.org/officeDocument/2006/relationships/image" Target="../media/image35.png"/><Relationship Id="rId26" Type="http://schemas.openxmlformats.org/officeDocument/2006/relationships/image" Target="../media/image34.png"/><Relationship Id="rId25" Type="http://schemas.openxmlformats.org/officeDocument/2006/relationships/image" Target="../media/image33.png"/><Relationship Id="rId24" Type="http://schemas.openxmlformats.org/officeDocument/2006/relationships/image" Target="../media/image32.png"/><Relationship Id="rId23" Type="http://schemas.openxmlformats.org/officeDocument/2006/relationships/image" Target="../media/image31.png"/><Relationship Id="rId22" Type="http://schemas.openxmlformats.org/officeDocument/2006/relationships/image" Target="../media/image30.png"/><Relationship Id="rId21" Type="http://schemas.openxmlformats.org/officeDocument/2006/relationships/image" Target="../media/image29.png"/><Relationship Id="rId20" Type="http://schemas.openxmlformats.org/officeDocument/2006/relationships/image" Target="../media/image28.png"/><Relationship Id="rId2" Type="http://schemas.openxmlformats.org/officeDocument/2006/relationships/image" Target="../media/image12.png"/><Relationship Id="rId19" Type="http://schemas.openxmlformats.org/officeDocument/2006/relationships/image" Target="../media/image27.jpeg"/><Relationship Id="rId18" Type="http://schemas.openxmlformats.org/officeDocument/2006/relationships/image" Target="../media/image26.pn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39.GIF"/></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4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4.png"/><Relationship Id="rId3" Type="http://schemas.openxmlformats.org/officeDocument/2006/relationships/tags" Target="../tags/tag6.xml"/><Relationship Id="rId2" Type="http://schemas.openxmlformats.org/officeDocument/2006/relationships/image" Target="../media/image13.png"/><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7.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tags" Target="../tags/tag8.xml"/><Relationship Id="rId3" Type="http://schemas.openxmlformats.org/officeDocument/2006/relationships/image" Target="../media/image13.png"/><Relationship Id="rId2" Type="http://schemas.openxmlformats.org/officeDocument/2006/relationships/tags" Target="../tags/tag7.xml"/><Relationship Id="rId18" Type="http://schemas.openxmlformats.org/officeDocument/2006/relationships/notesSlide" Target="../notesSlides/notesSlide5.xml"/><Relationship Id="rId17" Type="http://schemas.openxmlformats.org/officeDocument/2006/relationships/slideLayout" Target="../slideLayouts/slideLayout47.xml"/><Relationship Id="rId16" Type="http://schemas.openxmlformats.org/officeDocument/2006/relationships/image" Target="../media/image55.png"/><Relationship Id="rId15" Type="http://schemas.openxmlformats.org/officeDocument/2006/relationships/image" Target="../media/image54.png"/><Relationship Id="rId14" Type="http://schemas.openxmlformats.org/officeDocument/2006/relationships/image" Target="../media/image53.png"/><Relationship Id="rId13" Type="http://schemas.openxmlformats.org/officeDocument/2006/relationships/image" Target="../media/image52.png"/><Relationship Id="rId12" Type="http://schemas.openxmlformats.org/officeDocument/2006/relationships/image" Target="../media/image51.png"/><Relationship Id="rId11" Type="http://schemas.openxmlformats.org/officeDocument/2006/relationships/image" Target="../media/image50.png"/><Relationship Id="rId10" Type="http://schemas.openxmlformats.org/officeDocument/2006/relationships/image" Target="../media/image49.pn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47.xml"/><Relationship Id="rId5" Type="http://schemas.openxmlformats.org/officeDocument/2006/relationships/image" Target="../media/image3.jpe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4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image" Target="../media/image60.png"/><Relationship Id="rId2" Type="http://schemas.openxmlformats.org/officeDocument/2006/relationships/customXml" Target="../ink/ink1.xml"/><Relationship Id="rId1"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59.png"/><Relationship Id="rId1"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63.png"/><Relationship Id="rId1" Type="http://schemas.openxmlformats.org/officeDocument/2006/relationships/image" Target="../media/image62.png"/></Relationships>
</file>

<file path=ppt/slides/_rels/slide28.xml.rels><?xml version="1.0" encoding="UTF-8" standalone="yes"?>
<Relationships xmlns="http://schemas.openxmlformats.org/package/2006/relationships"><Relationship Id="rId9" Type="http://schemas.microsoft.com/office/2007/relationships/media" Target="../media/audio4.wav"/><Relationship Id="rId8" Type="http://schemas.openxmlformats.org/officeDocument/2006/relationships/audio" Target="../media/audio4.wav"/><Relationship Id="rId7" Type="http://schemas.microsoft.com/office/2007/relationships/media" Target="../media/audio3.wav"/><Relationship Id="rId6" Type="http://schemas.openxmlformats.org/officeDocument/2006/relationships/audio" Target="../media/audio3.wav"/><Relationship Id="rId5" Type="http://schemas.microsoft.com/office/2007/relationships/media" Target="../media/audio2.wav"/><Relationship Id="rId4" Type="http://schemas.openxmlformats.org/officeDocument/2006/relationships/audio" Target="../media/audio2.wav"/><Relationship Id="rId3" Type="http://schemas.openxmlformats.org/officeDocument/2006/relationships/image" Target="../media/image64.png"/><Relationship Id="rId2" Type="http://schemas.microsoft.com/office/2007/relationships/media" Target="../media/audio1.wav"/><Relationship Id="rId11" Type="http://schemas.openxmlformats.org/officeDocument/2006/relationships/slideLayout" Target="../slideLayouts/slideLayout47.xml"/><Relationship Id="rId10" Type="http://schemas.openxmlformats.org/officeDocument/2006/relationships/image" Target="../media/image65.png"/><Relationship Id="rId1" Type="http://schemas.openxmlformats.org/officeDocument/2006/relationships/audio" Target="../media/audio1.wav"/></Relationships>
</file>

<file path=ppt/slides/_rels/slide29.xml.rels><?xml version="1.0" encoding="UTF-8" standalone="yes"?>
<Relationships xmlns="http://schemas.openxmlformats.org/package/2006/relationships"><Relationship Id="rId9" Type="http://schemas.openxmlformats.org/officeDocument/2006/relationships/image" Target="../media/image69.jpeg"/><Relationship Id="rId8" Type="http://schemas.openxmlformats.org/officeDocument/2006/relationships/image" Target="../media/image62.png"/><Relationship Id="rId7" Type="http://schemas.openxmlformats.org/officeDocument/2006/relationships/image" Target="../media/image63.png"/><Relationship Id="rId6" Type="http://schemas.openxmlformats.org/officeDocument/2006/relationships/image" Target="../media/image68.png"/><Relationship Id="rId5" Type="http://schemas.openxmlformats.org/officeDocument/2006/relationships/tags" Target="../tags/tag11.xml"/><Relationship Id="rId4" Type="http://schemas.openxmlformats.org/officeDocument/2006/relationships/image" Target="../media/image67.png"/><Relationship Id="rId3" Type="http://schemas.openxmlformats.org/officeDocument/2006/relationships/tags" Target="../tags/tag10.xml"/><Relationship Id="rId2" Type="http://schemas.openxmlformats.org/officeDocument/2006/relationships/image" Target="../media/image66.png"/><Relationship Id="rId11" Type="http://schemas.openxmlformats.org/officeDocument/2006/relationships/notesSlide" Target="../notesSlides/notesSlide8.xml"/><Relationship Id="rId10" Type="http://schemas.openxmlformats.org/officeDocument/2006/relationships/slideLayout" Target="../slideLayouts/slideLayout47.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71.jpeg"/><Relationship Id="rId1" Type="http://schemas.openxmlformats.org/officeDocument/2006/relationships/image" Target="../media/image7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72.png"/><Relationship Id="rId1" Type="http://schemas.openxmlformats.org/officeDocument/2006/relationships/tags" Target="../tags/tag1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72.png"/><Relationship Id="rId1" Type="http://schemas.openxmlformats.org/officeDocument/2006/relationships/tags" Target="../tags/tag1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72.png"/><Relationship Id="rId1" Type="http://schemas.openxmlformats.org/officeDocument/2006/relationships/tags" Target="../tags/tag14.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15.xml"/><Relationship Id="rId2" Type="http://schemas.openxmlformats.org/officeDocument/2006/relationships/image" Target="../media/image75.png"/><Relationship Id="rId1"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6.xml"/><Relationship Id="rId1" Type="http://schemas.openxmlformats.org/officeDocument/2006/relationships/image" Target="../media/image76.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77.png"/><Relationship Id="rId2" Type="http://schemas.openxmlformats.org/officeDocument/2006/relationships/tags" Target="../tags/tag18.xml"/><Relationship Id="rId1" Type="http://schemas.openxmlformats.org/officeDocument/2006/relationships/tags" Target="../tags/tag17.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81.png"/><Relationship Id="rId1" Type="http://schemas.openxmlformats.org/officeDocument/2006/relationships/tags" Target="../tags/tag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82.png"/><Relationship Id="rId1" Type="http://schemas.openxmlformats.org/officeDocument/2006/relationships/tags" Target="../tags/tag2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82.png"/><Relationship Id="rId1" Type="http://schemas.openxmlformats.org/officeDocument/2006/relationships/tags" Target="../tags/tag2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8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88.GIF"/><Relationship Id="rId2" Type="http://schemas.openxmlformats.org/officeDocument/2006/relationships/image" Target="../media/image87.GIF"/><Relationship Id="rId1" Type="http://schemas.openxmlformats.org/officeDocument/2006/relationships/image" Target="../media/image86.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89.GIF"/><Relationship Id="rId6" Type="http://schemas.openxmlformats.org/officeDocument/2006/relationships/image" Target="../media/image88.GIF"/><Relationship Id="rId5" Type="http://schemas.openxmlformats.org/officeDocument/2006/relationships/tags" Target="../tags/tag24.xml"/><Relationship Id="rId4" Type="http://schemas.openxmlformats.org/officeDocument/2006/relationships/image" Target="../media/image87.GIF"/><Relationship Id="rId3" Type="http://schemas.openxmlformats.org/officeDocument/2006/relationships/tags" Target="../tags/tag23.xml"/><Relationship Id="rId2" Type="http://schemas.openxmlformats.org/officeDocument/2006/relationships/image" Target="../media/image86.png"/><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1.GIF"/><Relationship Id="rId3" Type="http://schemas.openxmlformats.org/officeDocument/2006/relationships/tags" Target="../tags/tag26.xml"/><Relationship Id="rId2" Type="http://schemas.openxmlformats.org/officeDocument/2006/relationships/image" Target="../media/image90.png"/><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47.xml"/><Relationship Id="rId5" Type="http://schemas.openxmlformats.org/officeDocument/2006/relationships/image" Target="../media/image3.jpe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7.xml"/><Relationship Id="rId2" Type="http://schemas.openxmlformats.org/officeDocument/2006/relationships/image" Target="../media/image11.jpe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29466" y="721778"/>
            <a:ext cx="4709734"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4400"/>
              </a:lnSpc>
            </a:pPr>
            <a:r>
              <a:rPr lang="zh-CN" altLang="en-US" sz="4000" kern="0" dirty="0">
                <a:solidFill>
                  <a:schemeClr val="tx1">
                    <a:lumMod val="75000"/>
                    <a:lumOff val="25000"/>
                  </a:schemeClr>
                </a:solidFill>
              </a:rPr>
              <a:t>实例</a:t>
            </a:r>
            <a:r>
              <a:rPr lang="en-US" altLang="zh-CN" sz="4000" kern="0" dirty="0">
                <a:solidFill>
                  <a:schemeClr val="tx1">
                    <a:lumMod val="75000"/>
                    <a:lumOff val="25000"/>
                  </a:schemeClr>
                </a:solidFill>
              </a:rPr>
              <a:t>OCR</a:t>
            </a:r>
            <a:endParaRPr lang="en-US" sz="4000" kern="0"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29466" y="2038350"/>
            <a:ext cx="4393080" cy="1676400"/>
          </a:xfrm>
        </p:spPr>
        <p:txBody>
          <a:bodyPr>
            <a:noAutofit/>
          </a:bodyPr>
          <a:lstStyle/>
          <a:p>
            <a:pPr algn="l"/>
            <a:r>
              <a:rPr lang="zh-CN" altLang="en-US" sz="4000" dirty="0">
                <a:solidFill>
                  <a:schemeClr val="tx1">
                    <a:lumMod val="75000"/>
                    <a:lumOff val="25000"/>
                  </a:schemeClr>
                </a:solidFill>
              </a:rPr>
              <a:t>问题描述和流水线处理方式</a:t>
            </a:r>
            <a:endParaRPr lang="en-US" sz="4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1210726" y="3867150"/>
            <a:ext cx="1816947"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rPr>
              <a:t>机器学习</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3" name="文本框 2"/>
          <p:cNvSpPr txBox="1"/>
          <p:nvPr/>
        </p:nvSpPr>
        <p:spPr>
          <a:xfrm>
            <a:off x="3583940" y="4102100"/>
            <a:ext cx="5483225" cy="368300"/>
          </a:xfrm>
          <a:prstGeom prst="rect">
            <a:avLst/>
          </a:prstGeom>
          <a:noFill/>
        </p:spPr>
        <p:txBody>
          <a:bodyPr wrap="square" rtlCol="0">
            <a:spAutoFit/>
          </a:bodyPr>
          <a:p>
            <a:r>
              <a:rPr lang="en-US" altLang="zh-CN" kern="0" dirty="0">
                <a:solidFill>
                  <a:schemeClr val="tx1">
                    <a:lumMod val="75000"/>
                    <a:lumOff val="25000"/>
                  </a:schemeClr>
                </a:solidFill>
                <a:latin typeface="Times New Roman" panose="02020603050405020304" charset="0"/>
                <a:ea typeface="黑体" panose="02010609060101010101" charset="-122"/>
                <a:cs typeface="Times New Roman" panose="02020603050405020304" charset="0"/>
                <a:sym typeface="+mn-ea"/>
              </a:rPr>
              <a:t>OCR</a:t>
            </a:r>
            <a:r>
              <a:rPr lang="zh-CN" altLang="en-US" kern="0" dirty="0">
                <a:solidFill>
                  <a:schemeClr val="tx1">
                    <a:lumMod val="75000"/>
                    <a:lumOff val="25000"/>
                  </a:schemeClr>
                </a:solidFill>
                <a:latin typeface="Times New Roman" panose="02020603050405020304" charset="0"/>
                <a:ea typeface="黑体" panose="02010609060101010101" charset="-122"/>
                <a:cs typeface="Times New Roman" panose="02020603050405020304" charset="0"/>
                <a:sym typeface="+mn-ea"/>
              </a:rPr>
              <a:t>：</a:t>
            </a:r>
            <a:r>
              <a:rPr lang="zh-CN" altLang="en-US">
                <a:latin typeface="Times New Roman" panose="02020603050405020304" charset="0"/>
                <a:ea typeface="黑体" panose="02010609060101010101" charset="-122"/>
                <a:cs typeface="Times New Roman" panose="02020603050405020304" charset="0"/>
              </a:rPr>
              <a:t>Optical Character Recognition, 光学字符识别</a:t>
            </a:r>
            <a:endParaRPr lang="zh-CN" altLang="en-US">
              <a:latin typeface="Times New Roman" panose="02020603050405020304" charset="0"/>
              <a:ea typeface="黑体" panose="02010609060101010101"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70000" y="4548485"/>
            <a:ext cx="2139950" cy="461665"/>
          </a:xfrm>
          <a:prstGeom prst="rect">
            <a:avLst/>
          </a:prstGeom>
          <a:noFill/>
        </p:spPr>
        <p:txBody>
          <a:bodyPr wrap="square" rtlCol="0">
            <a:spAutoFit/>
          </a:bodyPr>
          <a:lstStyle/>
          <a:p>
            <a:pPr lvl="1"/>
            <a:r>
              <a:rPr lang="zh-CN" altLang="en-US" sz="2400" dirty="0"/>
              <a:t>正例</a:t>
            </a:r>
            <a:endParaRPr lang="en-US" sz="2400" dirty="0"/>
          </a:p>
        </p:txBody>
      </p:sp>
      <p:sp>
        <p:nvSpPr>
          <p:cNvPr id="2" name="TextBox 1"/>
          <p:cNvSpPr txBox="1"/>
          <p:nvPr/>
        </p:nvSpPr>
        <p:spPr>
          <a:xfrm>
            <a:off x="383337" y="278269"/>
            <a:ext cx="8305800" cy="461665"/>
          </a:xfrm>
          <a:prstGeom prst="rect">
            <a:avLst/>
          </a:prstGeom>
          <a:noFill/>
        </p:spPr>
        <p:txBody>
          <a:bodyPr wrap="square" rtlCol="0">
            <a:spAutoFit/>
          </a:bodyPr>
          <a:lstStyle/>
          <a:p>
            <a:r>
              <a:rPr lang="zh-CN" altLang="en-US" sz="2400" b="1" dirty="0"/>
              <a:t>监督学习用于行人检测</a:t>
            </a:r>
            <a:endParaRPr lang="en-US" sz="2400" b="1" dirty="0"/>
          </a:p>
        </p:txBody>
      </p:sp>
      <p:sp>
        <p:nvSpPr>
          <p:cNvPr id="3" name="TextBox 2"/>
          <p:cNvSpPr txBox="1"/>
          <p:nvPr/>
        </p:nvSpPr>
        <p:spPr>
          <a:xfrm>
            <a:off x="381000" y="662285"/>
            <a:ext cx="8305800" cy="461665"/>
          </a:xfrm>
          <a:prstGeom prst="rect">
            <a:avLst/>
          </a:prstGeom>
          <a:noFill/>
        </p:spPr>
        <p:txBody>
          <a:bodyPr wrap="square" rtlCol="0">
            <a:spAutoFit/>
          </a:bodyPr>
          <a:lstStyle/>
          <a:p>
            <a:pPr lvl="1"/>
            <a:r>
              <a:rPr lang="en-US" altLang="zh-CN" sz="2400" dirty="0"/>
              <a:t>82x36</a:t>
            </a:r>
            <a:r>
              <a:rPr lang="zh-CN" altLang="en-US" sz="2400" dirty="0"/>
              <a:t>图像中的像素</a:t>
            </a:r>
            <a:endParaRPr lang="en-US" sz="2400" dirty="0"/>
          </a:p>
        </p:txBody>
      </p:sp>
      <p:pic>
        <p:nvPicPr>
          <p:cNvPr id="4" name="Picture 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457200" y="881242"/>
            <a:ext cx="392430" cy="114300"/>
          </a:xfrm>
          <a:prstGeom prst="rect">
            <a:avLst/>
          </a:prstGeom>
        </p:spPr>
      </p:pic>
      <p:pic>
        <p:nvPicPr>
          <p:cNvPr id="5" name="Picture 4"/>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510472" y="4646486"/>
            <a:ext cx="744855" cy="255270"/>
          </a:xfrm>
          <a:prstGeom prst="rect">
            <a:avLst/>
          </a:prstGeom>
        </p:spPr>
      </p:pic>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6900545" y="4651683"/>
            <a:ext cx="744855" cy="255270"/>
          </a:xfrm>
          <a:prstGeom prst="rect">
            <a:avLst/>
          </a:prstGeom>
        </p:spPr>
      </p:pic>
      <p:sp>
        <p:nvSpPr>
          <p:cNvPr id="8" name="TextBox 7"/>
          <p:cNvSpPr txBox="1"/>
          <p:nvPr/>
        </p:nvSpPr>
        <p:spPr>
          <a:xfrm>
            <a:off x="5664200" y="4543288"/>
            <a:ext cx="1638300" cy="461665"/>
          </a:xfrm>
          <a:prstGeom prst="rect">
            <a:avLst/>
          </a:prstGeom>
          <a:noFill/>
        </p:spPr>
        <p:txBody>
          <a:bodyPr wrap="square" rtlCol="0">
            <a:spAutoFit/>
          </a:bodyPr>
          <a:lstStyle/>
          <a:p>
            <a:pPr lvl="1"/>
            <a:r>
              <a:rPr lang="zh-CN" altLang="en-US" sz="2400" dirty="0"/>
              <a:t>反例</a:t>
            </a:r>
            <a:endParaRPr lang="en-US" sz="2400" dirty="0"/>
          </a:p>
        </p:txBody>
      </p:sp>
      <p:cxnSp>
        <p:nvCxnSpPr>
          <p:cNvPr id="10" name="Straight Connector 9"/>
          <p:cNvCxnSpPr/>
          <p:nvPr/>
        </p:nvCxnSpPr>
        <p:spPr>
          <a:xfrm>
            <a:off x="4648200" y="1088369"/>
            <a:ext cx="0" cy="3769381"/>
          </a:xfrm>
          <a:prstGeom prst="line">
            <a:avLst/>
          </a:prstGeom>
        </p:spPr>
        <p:style>
          <a:lnRef idx="1">
            <a:schemeClr val="dk1"/>
          </a:lnRef>
          <a:fillRef idx="0">
            <a:schemeClr val="dk1"/>
          </a:fillRef>
          <a:effectRef idx="0">
            <a:schemeClr val="dk1"/>
          </a:effectRef>
          <a:fontRef idx="minor">
            <a:schemeClr val="tx1"/>
          </a:fontRef>
        </p:style>
      </p:cxnSp>
      <p:pic>
        <p:nvPicPr>
          <p:cNvPr id="3074" name="Picture 2" descr="C:\Users\tlow\Desktop\cs229a\lectures-slides\assets\19\stuff\p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3110" y="2285687"/>
            <a:ext cx="462222" cy="1041270"/>
          </a:xfrm>
          <a:prstGeom prst="rect">
            <a:avLst/>
          </a:prstGeom>
          <a:noFill/>
        </p:spPr>
      </p:pic>
      <p:pic>
        <p:nvPicPr>
          <p:cNvPr id="3075" name="Picture 3" descr="C:\Users\tlow\Desktop\cs229a\lectures-slides\assets\19\stuff\p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3110" y="3429580"/>
            <a:ext cx="462222" cy="1041270"/>
          </a:xfrm>
          <a:prstGeom prst="rect">
            <a:avLst/>
          </a:prstGeom>
          <a:noFill/>
        </p:spPr>
      </p:pic>
      <p:pic>
        <p:nvPicPr>
          <p:cNvPr id="3076" name="Picture 4" descr="C:\Users\tlow\Desktop\cs229a\lectures-slides\assets\19\stuff\p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3111" y="1161438"/>
            <a:ext cx="462222" cy="1036190"/>
          </a:xfrm>
          <a:prstGeom prst="rect">
            <a:avLst/>
          </a:prstGeom>
          <a:noFill/>
        </p:spPr>
      </p:pic>
      <p:pic>
        <p:nvPicPr>
          <p:cNvPr id="3077" name="Picture 5" descr="C:\Users\tlow\Desktop\cs229a\lectures-slides\assets\19\stuff\p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7069" y="1158088"/>
            <a:ext cx="462222" cy="1041270"/>
          </a:xfrm>
          <a:prstGeom prst="rect">
            <a:avLst/>
          </a:prstGeom>
          <a:noFill/>
        </p:spPr>
      </p:pic>
      <p:pic>
        <p:nvPicPr>
          <p:cNvPr id="3078" name="Picture 6" descr="C:\Users\tlow\Desktop\cs229a\lectures-slides\assets\19\stuff\p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99935" y="2289038"/>
            <a:ext cx="462222" cy="1031111"/>
          </a:xfrm>
          <a:prstGeom prst="rect">
            <a:avLst/>
          </a:prstGeom>
          <a:noFill/>
        </p:spPr>
      </p:pic>
      <p:pic>
        <p:nvPicPr>
          <p:cNvPr id="3079" name="Picture 7" descr="C:\Users\tlow\Desktop\cs229a\lectures-slides\assets\19\stuff\p5.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8739" y="3440560"/>
            <a:ext cx="462222" cy="1036190"/>
          </a:xfrm>
          <a:prstGeom prst="rect">
            <a:avLst/>
          </a:prstGeom>
          <a:noFill/>
        </p:spPr>
      </p:pic>
      <p:pic>
        <p:nvPicPr>
          <p:cNvPr id="3080" name="Picture 8" descr="C:\Users\tlow\Desktop\cs229a\lectures-slides\assets\19\stuff\p6.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4838" y="3424987"/>
            <a:ext cx="462222" cy="1041270"/>
          </a:xfrm>
          <a:prstGeom prst="rect">
            <a:avLst/>
          </a:prstGeom>
          <a:noFill/>
        </p:spPr>
      </p:pic>
      <p:pic>
        <p:nvPicPr>
          <p:cNvPr id="3081" name="Picture 9" descr="C:\Users\tlow\Desktop\cs229a\lectures-slides\assets\19\stuff\p7.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838" y="2282338"/>
            <a:ext cx="462222" cy="1041270"/>
          </a:xfrm>
          <a:prstGeom prst="rect">
            <a:avLst/>
          </a:prstGeom>
          <a:noFill/>
        </p:spPr>
      </p:pic>
      <p:pic>
        <p:nvPicPr>
          <p:cNvPr id="3082" name="Picture 10" descr="C:\Users\tlow\Desktop\cs229a\lectures-slides\assets\19\stuff\p8.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94838" y="1157349"/>
            <a:ext cx="462222" cy="1041270"/>
          </a:xfrm>
          <a:prstGeom prst="rect">
            <a:avLst/>
          </a:prstGeom>
          <a:noFill/>
        </p:spPr>
      </p:pic>
      <p:pic>
        <p:nvPicPr>
          <p:cNvPr id="3083" name="Picture 11" descr="C:\Users\tlow\Desktop\cs229a\lectures-slides\assets\19\stuff\p9.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938" y="3429580"/>
            <a:ext cx="457143" cy="1041270"/>
          </a:xfrm>
          <a:prstGeom prst="rect">
            <a:avLst/>
          </a:prstGeom>
          <a:noFill/>
        </p:spPr>
      </p:pic>
      <p:pic>
        <p:nvPicPr>
          <p:cNvPr id="3084" name="Picture 12" descr="C:\Users\tlow\Desktop\cs229a\lectures-slides\assets\19\stuff\p10.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0939" y="2278989"/>
            <a:ext cx="462222" cy="1046349"/>
          </a:xfrm>
          <a:prstGeom prst="rect">
            <a:avLst/>
          </a:prstGeom>
          <a:noFill/>
        </p:spPr>
      </p:pic>
      <p:pic>
        <p:nvPicPr>
          <p:cNvPr id="3085" name="Picture 13" descr="C:\Users\tlow\Desktop\cs229a\lectures-slides\assets\19\stuff\p11.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0939" y="1157351"/>
            <a:ext cx="462222" cy="1036190"/>
          </a:xfrm>
          <a:prstGeom prst="rect">
            <a:avLst/>
          </a:prstGeom>
          <a:noFill/>
        </p:spPr>
      </p:pic>
      <p:pic>
        <p:nvPicPr>
          <p:cNvPr id="11" name="Picture 3" descr="C:\Cygwin\home\tlow\1.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20368" y="3423841"/>
            <a:ext cx="521208" cy="1042416"/>
          </a:xfrm>
          <a:prstGeom prst="rect">
            <a:avLst/>
          </a:prstGeom>
          <a:noFill/>
        </p:spPr>
      </p:pic>
      <p:pic>
        <p:nvPicPr>
          <p:cNvPr id="3086" name="Picture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57800" y="3424857"/>
            <a:ext cx="457200" cy="1041400"/>
          </a:xfrm>
          <a:prstGeom prst="rect">
            <a:avLst/>
          </a:prstGeom>
          <a:noFill/>
          <a:ln>
            <a:noFill/>
          </a:ln>
          <a:effectLst/>
        </p:spPr>
      </p:pic>
      <p:pic>
        <p:nvPicPr>
          <p:cNvPr id="3087" name="Picture 1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57800" y="2278749"/>
            <a:ext cx="457200" cy="1041400"/>
          </a:xfrm>
          <a:prstGeom prst="rect">
            <a:avLst/>
          </a:prstGeom>
          <a:noFill/>
          <a:ln>
            <a:noFill/>
          </a:ln>
          <a:effectLst/>
        </p:spPr>
      </p:pic>
      <p:pic>
        <p:nvPicPr>
          <p:cNvPr id="3088" name="Picture 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81800" y="3424857"/>
            <a:ext cx="457200" cy="1041400"/>
          </a:xfrm>
          <a:prstGeom prst="rect">
            <a:avLst/>
          </a:prstGeom>
          <a:noFill/>
          <a:ln>
            <a:noFill/>
          </a:ln>
          <a:effectLst/>
        </p:spPr>
      </p:pic>
      <p:pic>
        <p:nvPicPr>
          <p:cNvPr id="3089" name="Picture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57900" y="3440560"/>
            <a:ext cx="457200" cy="1041400"/>
          </a:xfrm>
          <a:prstGeom prst="rect">
            <a:avLst/>
          </a:prstGeom>
          <a:noFill/>
          <a:ln>
            <a:noFill/>
          </a:ln>
          <a:effectLst/>
        </p:spPr>
      </p:pic>
      <p:pic>
        <p:nvPicPr>
          <p:cNvPr id="3090" name="Picture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57800" y="1123950"/>
            <a:ext cx="457200" cy="1041400"/>
          </a:xfrm>
          <a:prstGeom prst="rect">
            <a:avLst/>
          </a:prstGeom>
          <a:noFill/>
          <a:ln>
            <a:noFill/>
          </a:ln>
          <a:effectLst/>
        </p:spPr>
      </p:pic>
      <p:pic>
        <p:nvPicPr>
          <p:cNvPr id="3093" name="Picture 2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52372" y="2285557"/>
            <a:ext cx="457200" cy="1041400"/>
          </a:xfrm>
          <a:prstGeom prst="rect">
            <a:avLst/>
          </a:prstGeom>
          <a:noFill/>
          <a:ln>
            <a:noFill/>
          </a:ln>
          <a:effectLst/>
        </p:spPr>
      </p:pic>
      <p:pic>
        <p:nvPicPr>
          <p:cNvPr id="3094" name="Picture 2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59137" y="2278749"/>
            <a:ext cx="457200" cy="1041400"/>
          </a:xfrm>
          <a:prstGeom prst="rect">
            <a:avLst/>
          </a:prstGeom>
          <a:noFill/>
          <a:ln>
            <a:noFill/>
          </a:ln>
          <a:effectLst/>
        </p:spPr>
      </p:pic>
      <p:pic>
        <p:nvPicPr>
          <p:cNvPr id="3095" name="Picture 2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57900" y="2278749"/>
            <a:ext cx="457200" cy="1041400"/>
          </a:xfrm>
          <a:prstGeom prst="rect">
            <a:avLst/>
          </a:prstGeom>
          <a:noFill/>
          <a:ln>
            <a:noFill/>
          </a:ln>
          <a:effectLst/>
        </p:spPr>
      </p:pic>
      <p:pic>
        <p:nvPicPr>
          <p:cNvPr id="3096" name="Picture 2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61312" y="1129791"/>
            <a:ext cx="457200" cy="1041400"/>
          </a:xfrm>
          <a:prstGeom prst="rect">
            <a:avLst/>
          </a:prstGeom>
          <a:noFill/>
          <a:ln>
            <a:noFill/>
          </a:ln>
          <a:effectLst/>
        </p:spPr>
      </p:pic>
      <p:pic>
        <p:nvPicPr>
          <p:cNvPr id="3097" name="Picture 2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859137" y="1123950"/>
            <a:ext cx="457200" cy="1041400"/>
          </a:xfrm>
          <a:prstGeom prst="rect">
            <a:avLst/>
          </a:prstGeom>
          <a:noFill/>
          <a:ln>
            <a:noFill/>
          </a:ln>
          <a:effectLst/>
        </p:spPr>
      </p:pic>
      <p:pic>
        <p:nvPicPr>
          <p:cNvPr id="3098" name="Picture 2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52372" y="1123950"/>
            <a:ext cx="457200" cy="1041400"/>
          </a:xfrm>
          <a:prstGeom prst="rect">
            <a:avLst/>
          </a:prstGeom>
          <a:noFill/>
          <a:ln>
            <a:noFill/>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11288" t="25489" r="9957" b="551"/>
          <a:stretch>
            <a:fillRect/>
          </a:stretch>
        </p:blipFill>
        <p:spPr bwMode="auto">
          <a:xfrm>
            <a:off x="2057400" y="1201102"/>
            <a:ext cx="5162331" cy="3630613"/>
          </a:xfrm>
          <a:prstGeom prst="rect">
            <a:avLst/>
          </a:prstGeom>
          <a:noFill/>
        </p:spPr>
      </p:pic>
      <p:sp>
        <p:nvSpPr>
          <p:cNvPr id="25" name="Rectangle 5"/>
          <p:cNvSpPr>
            <a:spLocks noChangeArrowheads="1"/>
          </p:cNvSpPr>
          <p:nvPr/>
        </p:nvSpPr>
        <p:spPr bwMode="auto">
          <a:xfrm>
            <a:off x="2489867" y="1198821"/>
            <a:ext cx="274320" cy="548640"/>
          </a:xfrm>
          <a:prstGeom prst="rect">
            <a:avLst/>
          </a:prstGeom>
          <a:noFill/>
          <a:ln w="38100">
            <a:solidFill>
              <a:srgbClr val="00FF00"/>
            </a:solidFill>
            <a:miter lim="800000"/>
          </a:ln>
          <a:effectLst/>
        </p:spPr>
        <p:txBody>
          <a:bodyPr wrap="none" anchor="ctr"/>
          <a:lstStyle/>
          <a:p>
            <a:endParaRPr lang="en-US" dirty="0"/>
          </a:p>
        </p:txBody>
      </p:sp>
      <p:sp>
        <p:nvSpPr>
          <p:cNvPr id="26" name="Rectangle 6"/>
          <p:cNvSpPr>
            <a:spLocks noChangeArrowheads="1"/>
          </p:cNvSpPr>
          <p:nvPr/>
        </p:nvSpPr>
        <p:spPr bwMode="auto">
          <a:xfrm>
            <a:off x="2077117" y="1401762"/>
            <a:ext cx="274320" cy="548640"/>
          </a:xfrm>
          <a:prstGeom prst="rect">
            <a:avLst/>
          </a:prstGeom>
          <a:noFill/>
          <a:ln w="38100">
            <a:solidFill>
              <a:srgbClr val="00FF00"/>
            </a:solidFill>
            <a:miter lim="800000"/>
          </a:ln>
          <a:effectLst/>
        </p:spPr>
        <p:txBody>
          <a:bodyPr wrap="none" anchor="ctr"/>
          <a:lstStyle/>
          <a:p>
            <a:endParaRPr lang="en-US" dirty="0"/>
          </a:p>
        </p:txBody>
      </p:sp>
      <p:sp>
        <p:nvSpPr>
          <p:cNvPr id="27" name="Rectangle 7"/>
          <p:cNvSpPr>
            <a:spLocks noChangeArrowheads="1"/>
          </p:cNvSpPr>
          <p:nvPr/>
        </p:nvSpPr>
        <p:spPr bwMode="auto">
          <a:xfrm>
            <a:off x="2077117" y="1617662"/>
            <a:ext cx="274320" cy="548640"/>
          </a:xfrm>
          <a:prstGeom prst="rect">
            <a:avLst/>
          </a:prstGeom>
          <a:noFill/>
          <a:ln w="38100">
            <a:solidFill>
              <a:srgbClr val="00FF00"/>
            </a:solidFill>
            <a:miter lim="800000"/>
          </a:ln>
          <a:effectLst/>
        </p:spPr>
        <p:txBody>
          <a:bodyPr wrap="none" anchor="ctr"/>
          <a:lstStyle/>
          <a:p>
            <a:endParaRPr lang="en-US" dirty="0"/>
          </a:p>
        </p:txBody>
      </p:sp>
      <p:sp>
        <p:nvSpPr>
          <p:cNvPr id="28" name="Rectangle 8"/>
          <p:cNvSpPr>
            <a:spLocks noChangeArrowheads="1"/>
          </p:cNvSpPr>
          <p:nvPr/>
        </p:nvSpPr>
        <p:spPr bwMode="auto">
          <a:xfrm>
            <a:off x="2077117" y="1835150"/>
            <a:ext cx="274320" cy="548640"/>
          </a:xfrm>
          <a:prstGeom prst="rect">
            <a:avLst/>
          </a:prstGeom>
          <a:noFill/>
          <a:ln w="38100">
            <a:solidFill>
              <a:srgbClr val="00FF00"/>
            </a:solidFill>
            <a:miter lim="800000"/>
          </a:ln>
          <a:effectLst/>
        </p:spPr>
        <p:txBody>
          <a:bodyPr wrap="none" anchor="ctr"/>
          <a:lstStyle/>
          <a:p>
            <a:endParaRPr lang="en-US" dirty="0"/>
          </a:p>
        </p:txBody>
      </p:sp>
      <p:sp>
        <p:nvSpPr>
          <p:cNvPr id="29" name="Rectangle 9"/>
          <p:cNvSpPr>
            <a:spLocks noChangeArrowheads="1"/>
          </p:cNvSpPr>
          <p:nvPr/>
        </p:nvSpPr>
        <p:spPr bwMode="auto">
          <a:xfrm>
            <a:off x="2077117" y="2051050"/>
            <a:ext cx="274320" cy="548640"/>
          </a:xfrm>
          <a:prstGeom prst="rect">
            <a:avLst/>
          </a:prstGeom>
          <a:noFill/>
          <a:ln w="38100">
            <a:solidFill>
              <a:srgbClr val="00FF00"/>
            </a:solidFill>
            <a:miter lim="800000"/>
          </a:ln>
          <a:effectLst/>
        </p:spPr>
        <p:txBody>
          <a:bodyPr wrap="none" anchor="ctr"/>
          <a:lstStyle/>
          <a:p>
            <a:endParaRPr lang="en-US" dirty="0"/>
          </a:p>
        </p:txBody>
      </p:sp>
      <p:sp>
        <p:nvSpPr>
          <p:cNvPr id="30" name="Rectangle 10"/>
          <p:cNvSpPr>
            <a:spLocks noChangeArrowheads="1"/>
          </p:cNvSpPr>
          <p:nvPr/>
        </p:nvSpPr>
        <p:spPr bwMode="auto">
          <a:xfrm>
            <a:off x="2077117" y="2265362"/>
            <a:ext cx="274320" cy="548640"/>
          </a:xfrm>
          <a:prstGeom prst="rect">
            <a:avLst/>
          </a:prstGeom>
          <a:noFill/>
          <a:ln w="38100">
            <a:solidFill>
              <a:srgbClr val="00FF00"/>
            </a:solidFill>
            <a:miter lim="800000"/>
          </a:ln>
          <a:effectLst/>
        </p:spPr>
        <p:txBody>
          <a:bodyPr wrap="none" anchor="ctr"/>
          <a:lstStyle/>
          <a:p>
            <a:endParaRPr lang="en-US" dirty="0"/>
          </a:p>
        </p:txBody>
      </p:sp>
      <p:sp>
        <p:nvSpPr>
          <p:cNvPr id="31" name="Rectangle 11"/>
          <p:cNvSpPr>
            <a:spLocks noChangeArrowheads="1"/>
          </p:cNvSpPr>
          <p:nvPr/>
        </p:nvSpPr>
        <p:spPr bwMode="auto">
          <a:xfrm>
            <a:off x="2077117" y="2481262"/>
            <a:ext cx="274320" cy="548640"/>
          </a:xfrm>
          <a:prstGeom prst="rect">
            <a:avLst/>
          </a:prstGeom>
          <a:noFill/>
          <a:ln w="38100">
            <a:solidFill>
              <a:srgbClr val="00FF00"/>
            </a:solidFill>
            <a:miter lim="800000"/>
          </a:ln>
          <a:effectLst/>
        </p:spPr>
        <p:txBody>
          <a:bodyPr wrap="none" anchor="ctr"/>
          <a:lstStyle/>
          <a:p>
            <a:endParaRPr lang="en-US" dirty="0"/>
          </a:p>
        </p:txBody>
      </p:sp>
      <p:sp>
        <p:nvSpPr>
          <p:cNvPr id="32" name="Rectangle 12"/>
          <p:cNvSpPr>
            <a:spLocks noChangeArrowheads="1"/>
          </p:cNvSpPr>
          <p:nvPr/>
        </p:nvSpPr>
        <p:spPr bwMode="auto">
          <a:xfrm>
            <a:off x="2077117" y="2697162"/>
            <a:ext cx="274320" cy="548640"/>
          </a:xfrm>
          <a:prstGeom prst="rect">
            <a:avLst/>
          </a:prstGeom>
          <a:noFill/>
          <a:ln w="38100">
            <a:solidFill>
              <a:srgbClr val="00FF00"/>
            </a:solidFill>
            <a:miter lim="800000"/>
          </a:ln>
          <a:effectLst/>
        </p:spPr>
        <p:txBody>
          <a:bodyPr wrap="none" anchor="ctr"/>
          <a:lstStyle/>
          <a:p>
            <a:endParaRPr lang="en-US" dirty="0"/>
          </a:p>
        </p:txBody>
      </p:sp>
      <p:sp>
        <p:nvSpPr>
          <p:cNvPr id="33" name="Rectangle 13"/>
          <p:cNvSpPr>
            <a:spLocks noChangeArrowheads="1"/>
          </p:cNvSpPr>
          <p:nvPr/>
        </p:nvSpPr>
        <p:spPr bwMode="auto">
          <a:xfrm>
            <a:off x="2077117" y="2914650"/>
            <a:ext cx="274320" cy="548640"/>
          </a:xfrm>
          <a:prstGeom prst="rect">
            <a:avLst/>
          </a:prstGeom>
          <a:noFill/>
          <a:ln w="38100">
            <a:solidFill>
              <a:srgbClr val="00FF00"/>
            </a:solidFill>
            <a:miter lim="800000"/>
          </a:ln>
          <a:effectLst/>
        </p:spPr>
        <p:txBody>
          <a:bodyPr wrap="none" anchor="ctr"/>
          <a:lstStyle/>
          <a:p>
            <a:endParaRPr lang="en-US" dirty="0"/>
          </a:p>
        </p:txBody>
      </p:sp>
      <p:sp>
        <p:nvSpPr>
          <p:cNvPr id="34" name="Rectangle 14"/>
          <p:cNvSpPr>
            <a:spLocks noChangeArrowheads="1"/>
          </p:cNvSpPr>
          <p:nvPr/>
        </p:nvSpPr>
        <p:spPr bwMode="auto">
          <a:xfrm>
            <a:off x="2077117" y="3130550"/>
            <a:ext cx="274320" cy="548640"/>
          </a:xfrm>
          <a:prstGeom prst="rect">
            <a:avLst/>
          </a:prstGeom>
          <a:noFill/>
          <a:ln w="38100">
            <a:solidFill>
              <a:srgbClr val="00FF00"/>
            </a:solidFill>
            <a:miter lim="800000"/>
          </a:ln>
          <a:effectLst/>
        </p:spPr>
        <p:txBody>
          <a:bodyPr wrap="none" anchor="ctr"/>
          <a:lstStyle/>
          <a:p>
            <a:endParaRPr lang="en-US" dirty="0"/>
          </a:p>
        </p:txBody>
      </p:sp>
      <p:sp>
        <p:nvSpPr>
          <p:cNvPr id="35" name="Rectangle 15"/>
          <p:cNvSpPr>
            <a:spLocks noChangeArrowheads="1"/>
          </p:cNvSpPr>
          <p:nvPr/>
        </p:nvSpPr>
        <p:spPr bwMode="auto">
          <a:xfrm>
            <a:off x="2077117" y="3344862"/>
            <a:ext cx="274320" cy="548640"/>
          </a:xfrm>
          <a:prstGeom prst="rect">
            <a:avLst/>
          </a:prstGeom>
          <a:noFill/>
          <a:ln w="38100">
            <a:solidFill>
              <a:srgbClr val="00FF00"/>
            </a:solidFill>
            <a:miter lim="800000"/>
          </a:ln>
          <a:effectLst/>
        </p:spPr>
        <p:txBody>
          <a:bodyPr wrap="none" anchor="ctr"/>
          <a:lstStyle/>
          <a:p>
            <a:endParaRPr lang="en-US" dirty="0"/>
          </a:p>
        </p:txBody>
      </p:sp>
      <p:sp>
        <p:nvSpPr>
          <p:cNvPr id="36" name="Rectangle 16"/>
          <p:cNvSpPr>
            <a:spLocks noChangeArrowheads="1"/>
          </p:cNvSpPr>
          <p:nvPr/>
        </p:nvSpPr>
        <p:spPr bwMode="auto">
          <a:xfrm>
            <a:off x="2077117" y="3562350"/>
            <a:ext cx="274320" cy="548640"/>
          </a:xfrm>
          <a:prstGeom prst="rect">
            <a:avLst/>
          </a:prstGeom>
          <a:noFill/>
          <a:ln w="38100">
            <a:solidFill>
              <a:srgbClr val="00FF00"/>
            </a:solidFill>
            <a:miter lim="800000"/>
          </a:ln>
          <a:effectLst/>
        </p:spPr>
        <p:txBody>
          <a:bodyPr wrap="none" anchor="ctr"/>
          <a:lstStyle/>
          <a:p>
            <a:endParaRPr lang="en-US" dirty="0"/>
          </a:p>
        </p:txBody>
      </p:sp>
      <p:sp>
        <p:nvSpPr>
          <p:cNvPr id="37" name="Rectangle 17"/>
          <p:cNvSpPr>
            <a:spLocks noChangeArrowheads="1"/>
          </p:cNvSpPr>
          <p:nvPr/>
        </p:nvSpPr>
        <p:spPr bwMode="auto">
          <a:xfrm>
            <a:off x="2077117" y="3778250"/>
            <a:ext cx="274320" cy="548640"/>
          </a:xfrm>
          <a:prstGeom prst="rect">
            <a:avLst/>
          </a:prstGeom>
          <a:noFill/>
          <a:ln w="38100">
            <a:solidFill>
              <a:srgbClr val="00FF00"/>
            </a:solidFill>
            <a:miter lim="800000"/>
          </a:ln>
          <a:effectLst/>
        </p:spPr>
        <p:txBody>
          <a:bodyPr wrap="none" anchor="ctr"/>
          <a:lstStyle/>
          <a:p>
            <a:endParaRPr lang="en-US" dirty="0"/>
          </a:p>
        </p:txBody>
      </p:sp>
      <p:sp>
        <p:nvSpPr>
          <p:cNvPr id="38" name="Rectangle 18"/>
          <p:cNvSpPr>
            <a:spLocks noChangeArrowheads="1"/>
          </p:cNvSpPr>
          <p:nvPr/>
        </p:nvSpPr>
        <p:spPr bwMode="auto">
          <a:xfrm>
            <a:off x="2077117" y="3995737"/>
            <a:ext cx="274320" cy="548640"/>
          </a:xfrm>
          <a:prstGeom prst="rect">
            <a:avLst/>
          </a:prstGeom>
          <a:noFill/>
          <a:ln w="38100">
            <a:solidFill>
              <a:srgbClr val="00FF00"/>
            </a:solidFill>
            <a:miter lim="800000"/>
          </a:ln>
          <a:effectLst/>
        </p:spPr>
        <p:txBody>
          <a:bodyPr wrap="none" anchor="ctr"/>
          <a:lstStyle/>
          <a:p>
            <a:endParaRPr lang="en-US" dirty="0"/>
          </a:p>
        </p:txBody>
      </p:sp>
      <p:sp>
        <p:nvSpPr>
          <p:cNvPr id="39" name="Rectangle 19"/>
          <p:cNvSpPr>
            <a:spLocks noChangeArrowheads="1"/>
          </p:cNvSpPr>
          <p:nvPr/>
        </p:nvSpPr>
        <p:spPr bwMode="auto">
          <a:xfrm>
            <a:off x="2077117" y="4283075"/>
            <a:ext cx="274320" cy="548640"/>
          </a:xfrm>
          <a:prstGeom prst="rect">
            <a:avLst/>
          </a:prstGeom>
          <a:noFill/>
          <a:ln w="38100">
            <a:solidFill>
              <a:srgbClr val="00FF00"/>
            </a:solidFill>
            <a:miter lim="800000"/>
          </a:ln>
          <a:effectLst/>
        </p:spPr>
        <p:txBody>
          <a:bodyPr wrap="none" anchor="ctr"/>
          <a:lstStyle/>
          <a:p>
            <a:endParaRPr lang="en-US" dirty="0"/>
          </a:p>
        </p:txBody>
      </p:sp>
      <p:sp>
        <p:nvSpPr>
          <p:cNvPr id="40" name="Rectangle 5"/>
          <p:cNvSpPr>
            <a:spLocks noChangeArrowheads="1"/>
          </p:cNvSpPr>
          <p:nvPr/>
        </p:nvSpPr>
        <p:spPr bwMode="auto">
          <a:xfrm>
            <a:off x="2068033" y="1200150"/>
            <a:ext cx="274320" cy="548640"/>
          </a:xfrm>
          <a:prstGeom prst="rect">
            <a:avLst/>
          </a:prstGeom>
          <a:noFill/>
          <a:ln w="38100">
            <a:solidFill>
              <a:srgbClr val="00FF00"/>
            </a:solidFill>
            <a:miter lim="800000"/>
          </a:ln>
          <a:effectLst/>
        </p:spPr>
        <p:txBody>
          <a:bodyPr wrap="none" anchor="ctr"/>
          <a:lstStyle/>
          <a:p>
            <a:endParaRPr lang="en-US" dirty="0"/>
          </a:p>
        </p:txBody>
      </p:sp>
      <p:sp>
        <p:nvSpPr>
          <p:cNvPr id="41" name="Rectangle 5"/>
          <p:cNvSpPr>
            <a:spLocks noChangeArrowheads="1"/>
          </p:cNvSpPr>
          <p:nvPr/>
        </p:nvSpPr>
        <p:spPr bwMode="auto">
          <a:xfrm>
            <a:off x="2211413" y="1198935"/>
            <a:ext cx="274320" cy="548640"/>
          </a:xfrm>
          <a:prstGeom prst="rect">
            <a:avLst/>
          </a:prstGeom>
          <a:noFill/>
          <a:ln w="38100">
            <a:solidFill>
              <a:srgbClr val="00FF00"/>
            </a:solidFill>
            <a:miter lim="800000"/>
          </a:ln>
          <a:effectLst/>
        </p:spPr>
        <p:txBody>
          <a:bodyPr wrap="none" anchor="ctr"/>
          <a:lstStyle/>
          <a:p>
            <a:endParaRPr lang="en-US" dirty="0"/>
          </a:p>
        </p:txBody>
      </p:sp>
      <p:sp>
        <p:nvSpPr>
          <p:cNvPr id="42" name="Rectangle 5"/>
          <p:cNvSpPr>
            <a:spLocks noChangeArrowheads="1"/>
          </p:cNvSpPr>
          <p:nvPr/>
        </p:nvSpPr>
        <p:spPr bwMode="auto">
          <a:xfrm>
            <a:off x="2348897" y="1198935"/>
            <a:ext cx="274320" cy="548640"/>
          </a:xfrm>
          <a:prstGeom prst="rect">
            <a:avLst/>
          </a:prstGeom>
          <a:noFill/>
          <a:ln w="38100">
            <a:solidFill>
              <a:srgbClr val="00FF00"/>
            </a:solidFill>
            <a:miter lim="800000"/>
          </a:ln>
          <a:effectLst/>
        </p:spPr>
        <p:txBody>
          <a:bodyPr wrap="none" anchor="ctr"/>
          <a:lstStyle/>
          <a:p>
            <a:endParaRPr lang="en-US" dirty="0"/>
          </a:p>
        </p:txBody>
      </p:sp>
      <p:sp>
        <p:nvSpPr>
          <p:cNvPr id="43" name="TextBox 42"/>
          <p:cNvSpPr txBox="1"/>
          <p:nvPr/>
        </p:nvSpPr>
        <p:spPr>
          <a:xfrm>
            <a:off x="383337" y="278269"/>
            <a:ext cx="8305800" cy="461665"/>
          </a:xfrm>
          <a:prstGeom prst="rect">
            <a:avLst/>
          </a:prstGeom>
          <a:noFill/>
        </p:spPr>
        <p:txBody>
          <a:bodyPr wrap="square" rtlCol="0">
            <a:spAutoFit/>
          </a:bodyPr>
          <a:lstStyle/>
          <a:p>
            <a:r>
              <a:rPr lang="zh-CN" altLang="en-US" sz="2400" b="1" dirty="0"/>
              <a:t>滑动窗口检测</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63" presetClass="path" presetSubtype="0" fill="hold" grpId="0" nodeType="clickEffect">
                                  <p:stCondLst>
                                    <p:cond delay="0"/>
                                  </p:stCondLst>
                                  <p:childTnLst>
                                    <p:animMotion origin="layout" path="M 0.00052 0.00093 L 0.48525 -0.00123 " pathEditMode="relative" rAng="0" ptsTypes="AA">
                                      <p:cBhvr>
                                        <p:cTn id="28" dur="3000" fill="hold"/>
                                        <p:tgtEl>
                                          <p:spTgt spid="25"/>
                                        </p:tgtEl>
                                        <p:attrNameLst>
                                          <p:attrName>ppt_x</p:attrName>
                                          <p:attrName>ppt_y</p:attrName>
                                        </p:attrNameLst>
                                      </p:cBhvr>
                                      <p:rCtr x="24236" y="-123"/>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path" presetSubtype="0" fill="hold" grpId="1" nodeType="clickEffect">
                                  <p:stCondLst>
                                    <p:cond delay="0"/>
                                  </p:stCondLst>
                                  <p:childTnLst>
                                    <p:animMotion origin="layout" path="M -2.22222E-6 3.75723E-6 L 0.5316 3.75723E-6 " pathEditMode="relative" rAng="0" ptsTypes="AA">
                                      <p:cBhvr>
                                        <p:cTn id="38" dur="1000" fill="hold"/>
                                        <p:tgtEl>
                                          <p:spTgt spid="26"/>
                                        </p:tgtEl>
                                        <p:attrNameLst>
                                          <p:attrName>ppt_x</p:attrName>
                                          <p:attrName>ppt_y</p:attrName>
                                        </p:attrNameLst>
                                      </p:cBhvr>
                                      <p:rCtr x="266" y="0"/>
                                    </p:animMotion>
                                  </p:childTnLst>
                                </p:cTn>
                              </p:par>
                            </p:childTnLst>
                          </p:cTn>
                        </p:par>
                        <p:par>
                          <p:cTn id="39" fill="hold">
                            <p:stCondLst>
                              <p:cond delay="1000"/>
                            </p:stCondLst>
                            <p:childTnLst>
                              <p:par>
                                <p:cTn id="40" presetID="1" presetClass="exit" presetSubtype="0" fill="hold" grpId="2" nodeType="afterEffect">
                                  <p:stCondLst>
                                    <p:cond delay="0"/>
                                  </p:stCondLst>
                                  <p:childTnLst>
                                    <p:set>
                                      <p:cBhvr>
                                        <p:cTn id="41" dur="1" fill="hold">
                                          <p:stCondLst>
                                            <p:cond delay="0"/>
                                          </p:stCondLst>
                                        </p:cTn>
                                        <p:tgtEl>
                                          <p:spTgt spid="26"/>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par>
                          <p:cTn id="44" fill="hold">
                            <p:stCondLst>
                              <p:cond delay="1000"/>
                            </p:stCondLst>
                            <p:childTnLst>
                              <p:par>
                                <p:cTn id="45" presetID="63" presetClass="path" presetSubtype="0" fill="hold" grpId="1" nodeType="afterEffect">
                                  <p:stCondLst>
                                    <p:cond delay="0"/>
                                  </p:stCondLst>
                                  <p:childTnLst>
                                    <p:animMotion origin="layout" path="M -2.22222E-6 3.75723E-6 L 0.5316 3.75723E-6 " pathEditMode="relative" rAng="0" ptsTypes="AA">
                                      <p:cBhvr>
                                        <p:cTn id="46" dur="1000" fill="hold"/>
                                        <p:tgtEl>
                                          <p:spTgt spid="27"/>
                                        </p:tgtEl>
                                        <p:attrNameLst>
                                          <p:attrName>ppt_x</p:attrName>
                                          <p:attrName>ppt_y</p:attrName>
                                        </p:attrNameLst>
                                      </p:cBhvr>
                                      <p:rCtr x="266" y="0"/>
                                    </p:animMotion>
                                  </p:childTnLst>
                                </p:cTn>
                              </p:par>
                            </p:childTnLst>
                          </p:cTn>
                        </p:par>
                        <p:par>
                          <p:cTn id="47" fill="hold">
                            <p:stCondLst>
                              <p:cond delay="2000"/>
                            </p:stCondLst>
                            <p:childTnLst>
                              <p:par>
                                <p:cTn id="48" presetID="1" presetClass="exit" presetSubtype="0" fill="hold" grpId="2" nodeType="afterEffect">
                                  <p:stCondLst>
                                    <p:cond delay="0"/>
                                  </p:stCondLst>
                                  <p:childTnLst>
                                    <p:set>
                                      <p:cBhvr>
                                        <p:cTn id="49" dur="1" fill="hold">
                                          <p:stCondLst>
                                            <p:cond delay="0"/>
                                          </p:stCondLst>
                                        </p:cTn>
                                        <p:tgtEl>
                                          <p:spTgt spid="27"/>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childTnLst>
                          </p:cTn>
                        </p:par>
                        <p:par>
                          <p:cTn id="52" fill="hold">
                            <p:stCondLst>
                              <p:cond delay="2000"/>
                            </p:stCondLst>
                            <p:childTnLst>
                              <p:par>
                                <p:cTn id="53" presetID="63" presetClass="path" presetSubtype="0" fill="hold" grpId="1" nodeType="afterEffect">
                                  <p:stCondLst>
                                    <p:cond delay="0"/>
                                  </p:stCondLst>
                                  <p:childTnLst>
                                    <p:animMotion origin="layout" path="M -2.22222E-6 3.75723E-6 L 0.5316 3.75723E-6 " pathEditMode="relative" rAng="0" ptsTypes="AA">
                                      <p:cBhvr>
                                        <p:cTn id="54" dur="500" fill="hold"/>
                                        <p:tgtEl>
                                          <p:spTgt spid="28"/>
                                        </p:tgtEl>
                                        <p:attrNameLst>
                                          <p:attrName>ppt_x</p:attrName>
                                          <p:attrName>ppt_y</p:attrName>
                                        </p:attrNameLst>
                                      </p:cBhvr>
                                      <p:rCtr x="266" y="0"/>
                                    </p:animMotion>
                                  </p:childTnLst>
                                </p:cTn>
                              </p:par>
                            </p:childTnLst>
                          </p:cTn>
                        </p:par>
                        <p:par>
                          <p:cTn id="55" fill="hold">
                            <p:stCondLst>
                              <p:cond delay="2500"/>
                            </p:stCondLst>
                            <p:childTnLst>
                              <p:par>
                                <p:cTn id="56" presetID="1" presetClass="exit" presetSubtype="0" fill="hold" grpId="2" nodeType="afterEffect">
                                  <p:stCondLst>
                                    <p:cond delay="0"/>
                                  </p:stCondLst>
                                  <p:childTnLst>
                                    <p:set>
                                      <p:cBhvr>
                                        <p:cTn id="57" dur="1" fill="hold">
                                          <p:stCondLst>
                                            <p:cond delay="0"/>
                                          </p:stCondLst>
                                        </p:cTn>
                                        <p:tgtEl>
                                          <p:spTgt spid="28"/>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childTnLst>
                          </p:cTn>
                        </p:par>
                        <p:par>
                          <p:cTn id="60" fill="hold">
                            <p:stCondLst>
                              <p:cond delay="2500"/>
                            </p:stCondLst>
                            <p:childTnLst>
                              <p:par>
                                <p:cTn id="61" presetID="63" presetClass="path" presetSubtype="0" fill="hold" grpId="1" nodeType="afterEffect">
                                  <p:stCondLst>
                                    <p:cond delay="0"/>
                                  </p:stCondLst>
                                  <p:childTnLst>
                                    <p:animMotion origin="layout" path="M -2.22222E-6 3.75723E-6 L 0.5316 3.75723E-6 " pathEditMode="relative" rAng="0" ptsTypes="AA">
                                      <p:cBhvr>
                                        <p:cTn id="62" dur="500" fill="hold"/>
                                        <p:tgtEl>
                                          <p:spTgt spid="29"/>
                                        </p:tgtEl>
                                        <p:attrNameLst>
                                          <p:attrName>ppt_x</p:attrName>
                                          <p:attrName>ppt_y</p:attrName>
                                        </p:attrNameLst>
                                      </p:cBhvr>
                                      <p:rCtr x="266" y="0"/>
                                    </p:animMotion>
                                  </p:childTnLst>
                                </p:cTn>
                              </p:par>
                            </p:childTnLst>
                          </p:cTn>
                        </p:par>
                        <p:par>
                          <p:cTn id="63" fill="hold">
                            <p:stCondLst>
                              <p:cond delay="3000"/>
                            </p:stCondLst>
                            <p:childTnLst>
                              <p:par>
                                <p:cTn id="64" presetID="1" presetClass="exit" presetSubtype="0" fill="hold" grpId="2" nodeType="afterEffect">
                                  <p:stCondLst>
                                    <p:cond delay="0"/>
                                  </p:stCondLst>
                                  <p:childTnLst>
                                    <p:set>
                                      <p:cBhvr>
                                        <p:cTn id="65" dur="1" fill="hold">
                                          <p:stCondLst>
                                            <p:cond delay="0"/>
                                          </p:stCondLst>
                                        </p:cTn>
                                        <p:tgtEl>
                                          <p:spTgt spid="29"/>
                                        </p:tgtEl>
                                        <p:attrNameLst>
                                          <p:attrName>style.visibility</p:attrName>
                                        </p:attrNameLst>
                                      </p:cBhvr>
                                      <p:to>
                                        <p:strVal val="hidden"/>
                                      </p:to>
                                    </p:set>
                                  </p:childTnLst>
                                </p:cTn>
                              </p:par>
                              <p:par>
                                <p:cTn id="66" presetID="1"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childTnLst>
                                </p:cTn>
                              </p:par>
                            </p:childTnLst>
                          </p:cTn>
                        </p:par>
                        <p:par>
                          <p:cTn id="68" fill="hold">
                            <p:stCondLst>
                              <p:cond delay="3000"/>
                            </p:stCondLst>
                            <p:childTnLst>
                              <p:par>
                                <p:cTn id="69" presetID="63" presetClass="path" presetSubtype="0" fill="hold" grpId="1" nodeType="afterEffect">
                                  <p:stCondLst>
                                    <p:cond delay="0"/>
                                  </p:stCondLst>
                                  <p:childTnLst>
                                    <p:animMotion origin="layout" path="M -2.22222E-6 3.75723E-6 L 0.5316 3.75723E-6 " pathEditMode="relative" rAng="0" ptsTypes="AA">
                                      <p:cBhvr>
                                        <p:cTn id="70" dur="500" fill="hold"/>
                                        <p:tgtEl>
                                          <p:spTgt spid="30"/>
                                        </p:tgtEl>
                                        <p:attrNameLst>
                                          <p:attrName>ppt_x</p:attrName>
                                          <p:attrName>ppt_y</p:attrName>
                                        </p:attrNameLst>
                                      </p:cBhvr>
                                      <p:rCtr x="266" y="0"/>
                                    </p:animMotion>
                                  </p:childTnLst>
                                </p:cTn>
                              </p:par>
                            </p:childTnLst>
                          </p:cTn>
                        </p:par>
                        <p:par>
                          <p:cTn id="71" fill="hold">
                            <p:stCondLst>
                              <p:cond delay="3500"/>
                            </p:stCondLst>
                            <p:childTnLst>
                              <p:par>
                                <p:cTn id="72" presetID="1" presetClass="exit" presetSubtype="0" fill="hold" grpId="2" nodeType="afterEffect">
                                  <p:stCondLst>
                                    <p:cond delay="0"/>
                                  </p:stCondLst>
                                  <p:childTnLst>
                                    <p:set>
                                      <p:cBhvr>
                                        <p:cTn id="73" dur="1" fill="hold">
                                          <p:stCondLst>
                                            <p:cond delay="0"/>
                                          </p:stCondLst>
                                        </p:cTn>
                                        <p:tgtEl>
                                          <p:spTgt spid="30"/>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childTnLst>
                                </p:cTn>
                              </p:par>
                            </p:childTnLst>
                          </p:cTn>
                        </p:par>
                        <p:par>
                          <p:cTn id="76" fill="hold">
                            <p:stCondLst>
                              <p:cond delay="3500"/>
                            </p:stCondLst>
                            <p:childTnLst>
                              <p:par>
                                <p:cTn id="77" presetID="63" presetClass="path" presetSubtype="0" fill="hold" grpId="1" nodeType="afterEffect">
                                  <p:stCondLst>
                                    <p:cond delay="0"/>
                                  </p:stCondLst>
                                  <p:childTnLst>
                                    <p:animMotion origin="layout" path="M -2.22222E-6 3.75723E-6 L 0.5316 3.75723E-6 " pathEditMode="relative" rAng="0" ptsTypes="AA">
                                      <p:cBhvr>
                                        <p:cTn id="78" dur="500" fill="hold"/>
                                        <p:tgtEl>
                                          <p:spTgt spid="31"/>
                                        </p:tgtEl>
                                        <p:attrNameLst>
                                          <p:attrName>ppt_x</p:attrName>
                                          <p:attrName>ppt_y</p:attrName>
                                        </p:attrNameLst>
                                      </p:cBhvr>
                                      <p:rCtr x="266" y="0"/>
                                    </p:animMotion>
                                  </p:childTnLst>
                                </p:cTn>
                              </p:par>
                            </p:childTnLst>
                          </p:cTn>
                        </p:par>
                        <p:par>
                          <p:cTn id="79" fill="hold">
                            <p:stCondLst>
                              <p:cond delay="4000"/>
                            </p:stCondLst>
                            <p:childTnLst>
                              <p:par>
                                <p:cTn id="80" presetID="1" presetClass="exit" presetSubtype="0" fill="hold" grpId="2" nodeType="afterEffect">
                                  <p:stCondLst>
                                    <p:cond delay="0"/>
                                  </p:stCondLst>
                                  <p:childTnLst>
                                    <p:set>
                                      <p:cBhvr>
                                        <p:cTn id="81" dur="1" fill="hold">
                                          <p:stCondLst>
                                            <p:cond delay="0"/>
                                          </p:stCondLst>
                                        </p:cTn>
                                        <p:tgtEl>
                                          <p:spTgt spid="31"/>
                                        </p:tgtEl>
                                        <p:attrNameLst>
                                          <p:attrName>style.visibility</p:attrName>
                                        </p:attrNameLst>
                                      </p:cBhvr>
                                      <p:to>
                                        <p:strVal val="hidden"/>
                                      </p:to>
                                    </p:set>
                                  </p:childTnLst>
                                </p:cTn>
                              </p:par>
                              <p:par>
                                <p:cTn id="82" presetID="1"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childTnLst>
                                </p:cTn>
                              </p:par>
                            </p:childTnLst>
                          </p:cTn>
                        </p:par>
                        <p:par>
                          <p:cTn id="84" fill="hold">
                            <p:stCondLst>
                              <p:cond delay="4000"/>
                            </p:stCondLst>
                            <p:childTnLst>
                              <p:par>
                                <p:cTn id="85" presetID="63" presetClass="path" presetSubtype="0" fill="hold" grpId="1" nodeType="afterEffect">
                                  <p:stCondLst>
                                    <p:cond delay="0"/>
                                  </p:stCondLst>
                                  <p:childTnLst>
                                    <p:animMotion origin="layout" path="M -2.22222E-6 3.75723E-6 L 0.5316 3.75723E-6 " pathEditMode="relative" rAng="0" ptsTypes="AA">
                                      <p:cBhvr>
                                        <p:cTn id="86" dur="500" fill="hold"/>
                                        <p:tgtEl>
                                          <p:spTgt spid="32"/>
                                        </p:tgtEl>
                                        <p:attrNameLst>
                                          <p:attrName>ppt_x</p:attrName>
                                          <p:attrName>ppt_y</p:attrName>
                                        </p:attrNameLst>
                                      </p:cBhvr>
                                      <p:rCtr x="266" y="0"/>
                                    </p:animMotion>
                                  </p:childTnLst>
                                </p:cTn>
                              </p:par>
                            </p:childTnLst>
                          </p:cTn>
                        </p:par>
                        <p:par>
                          <p:cTn id="87" fill="hold">
                            <p:stCondLst>
                              <p:cond delay="4500"/>
                            </p:stCondLst>
                            <p:childTnLst>
                              <p:par>
                                <p:cTn id="88" presetID="1" presetClass="exit" presetSubtype="0" fill="hold" grpId="2" nodeType="afterEffect">
                                  <p:stCondLst>
                                    <p:cond delay="0"/>
                                  </p:stCondLst>
                                  <p:childTnLst>
                                    <p:set>
                                      <p:cBhvr>
                                        <p:cTn id="89" dur="1" fill="hold">
                                          <p:stCondLst>
                                            <p:cond delay="0"/>
                                          </p:stCondLst>
                                        </p:cTn>
                                        <p:tgtEl>
                                          <p:spTgt spid="32"/>
                                        </p:tgtEl>
                                        <p:attrNameLst>
                                          <p:attrName>style.visibility</p:attrName>
                                        </p:attrNameLst>
                                      </p:cBhvr>
                                      <p:to>
                                        <p:strVal val="hidden"/>
                                      </p:to>
                                    </p:set>
                                  </p:childTnLst>
                                </p:cTn>
                              </p:par>
                              <p:par>
                                <p:cTn id="90" presetID="1"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childTnLst>
                                </p:cTn>
                              </p:par>
                            </p:childTnLst>
                          </p:cTn>
                        </p:par>
                        <p:par>
                          <p:cTn id="92" fill="hold">
                            <p:stCondLst>
                              <p:cond delay="4500"/>
                            </p:stCondLst>
                            <p:childTnLst>
                              <p:par>
                                <p:cTn id="93" presetID="63" presetClass="path" presetSubtype="0" fill="hold" grpId="1" nodeType="afterEffect">
                                  <p:stCondLst>
                                    <p:cond delay="0"/>
                                  </p:stCondLst>
                                  <p:childTnLst>
                                    <p:animMotion origin="layout" path="M -2.22222E-6 3.75723E-6 L 0.5316 3.75723E-6 " pathEditMode="relative" rAng="0" ptsTypes="AA">
                                      <p:cBhvr>
                                        <p:cTn id="94" dur="500" fill="hold"/>
                                        <p:tgtEl>
                                          <p:spTgt spid="33"/>
                                        </p:tgtEl>
                                        <p:attrNameLst>
                                          <p:attrName>ppt_x</p:attrName>
                                          <p:attrName>ppt_y</p:attrName>
                                        </p:attrNameLst>
                                      </p:cBhvr>
                                      <p:rCtr x="266" y="0"/>
                                    </p:animMotion>
                                  </p:childTnLst>
                                </p:cTn>
                              </p:par>
                            </p:childTnLst>
                          </p:cTn>
                        </p:par>
                        <p:par>
                          <p:cTn id="95" fill="hold">
                            <p:stCondLst>
                              <p:cond delay="5000"/>
                            </p:stCondLst>
                            <p:childTnLst>
                              <p:par>
                                <p:cTn id="96" presetID="1" presetClass="exit" presetSubtype="0" fill="hold" grpId="2" nodeType="afterEffect">
                                  <p:stCondLst>
                                    <p:cond delay="0"/>
                                  </p:stCondLst>
                                  <p:childTnLst>
                                    <p:set>
                                      <p:cBhvr>
                                        <p:cTn id="97" dur="1" fill="hold">
                                          <p:stCondLst>
                                            <p:cond delay="0"/>
                                          </p:stCondLst>
                                        </p:cTn>
                                        <p:tgtEl>
                                          <p:spTgt spid="33"/>
                                        </p:tgtEl>
                                        <p:attrNameLst>
                                          <p:attrName>style.visibility</p:attrName>
                                        </p:attrNameLst>
                                      </p:cBhvr>
                                      <p:to>
                                        <p:strVal val="hidden"/>
                                      </p:to>
                                    </p:set>
                                  </p:childTnLst>
                                </p:cTn>
                              </p:par>
                              <p:par>
                                <p:cTn id="98" presetID="1" presetClass="entr" presetSubtype="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childTnLst>
                                </p:cTn>
                              </p:par>
                            </p:childTnLst>
                          </p:cTn>
                        </p:par>
                        <p:par>
                          <p:cTn id="100" fill="hold">
                            <p:stCondLst>
                              <p:cond delay="5000"/>
                            </p:stCondLst>
                            <p:childTnLst>
                              <p:par>
                                <p:cTn id="101" presetID="63" presetClass="path" presetSubtype="0" fill="hold" grpId="1" nodeType="afterEffect">
                                  <p:stCondLst>
                                    <p:cond delay="0"/>
                                  </p:stCondLst>
                                  <p:childTnLst>
                                    <p:animMotion origin="layout" path="M -2.22222E-6 3.75723E-6 L 0.5316 3.75723E-6 " pathEditMode="relative" rAng="0" ptsTypes="AA">
                                      <p:cBhvr>
                                        <p:cTn id="102" dur="500" fill="hold"/>
                                        <p:tgtEl>
                                          <p:spTgt spid="34"/>
                                        </p:tgtEl>
                                        <p:attrNameLst>
                                          <p:attrName>ppt_x</p:attrName>
                                          <p:attrName>ppt_y</p:attrName>
                                        </p:attrNameLst>
                                      </p:cBhvr>
                                      <p:rCtr x="266" y="0"/>
                                    </p:animMotion>
                                  </p:childTnLst>
                                </p:cTn>
                              </p:par>
                            </p:childTnLst>
                          </p:cTn>
                        </p:par>
                        <p:par>
                          <p:cTn id="103" fill="hold">
                            <p:stCondLst>
                              <p:cond delay="5500"/>
                            </p:stCondLst>
                            <p:childTnLst>
                              <p:par>
                                <p:cTn id="104" presetID="1" presetClass="exit" presetSubtype="0" fill="hold" grpId="2" nodeType="afterEffect">
                                  <p:stCondLst>
                                    <p:cond delay="0"/>
                                  </p:stCondLst>
                                  <p:childTnLst>
                                    <p:set>
                                      <p:cBhvr>
                                        <p:cTn id="105" dur="1" fill="hold">
                                          <p:stCondLst>
                                            <p:cond delay="0"/>
                                          </p:stCondLst>
                                        </p:cTn>
                                        <p:tgtEl>
                                          <p:spTgt spid="34"/>
                                        </p:tgtEl>
                                        <p:attrNameLst>
                                          <p:attrName>style.visibility</p:attrName>
                                        </p:attrNameLst>
                                      </p:cBhvr>
                                      <p:to>
                                        <p:strVal val="hidden"/>
                                      </p:to>
                                    </p:set>
                                  </p:childTnLst>
                                </p:cTn>
                              </p:par>
                              <p:par>
                                <p:cTn id="106" presetID="1" presetClass="entr" presetSubtype="0" fill="hold" grpId="0" nodeType="withEffect">
                                  <p:stCondLst>
                                    <p:cond delay="0"/>
                                  </p:stCondLst>
                                  <p:childTnLst>
                                    <p:set>
                                      <p:cBhvr>
                                        <p:cTn id="107" dur="1" fill="hold">
                                          <p:stCondLst>
                                            <p:cond delay="0"/>
                                          </p:stCondLst>
                                        </p:cTn>
                                        <p:tgtEl>
                                          <p:spTgt spid="35"/>
                                        </p:tgtEl>
                                        <p:attrNameLst>
                                          <p:attrName>style.visibility</p:attrName>
                                        </p:attrNameLst>
                                      </p:cBhvr>
                                      <p:to>
                                        <p:strVal val="visible"/>
                                      </p:to>
                                    </p:set>
                                  </p:childTnLst>
                                </p:cTn>
                              </p:par>
                            </p:childTnLst>
                          </p:cTn>
                        </p:par>
                        <p:par>
                          <p:cTn id="108" fill="hold">
                            <p:stCondLst>
                              <p:cond delay="5500"/>
                            </p:stCondLst>
                            <p:childTnLst>
                              <p:par>
                                <p:cTn id="109" presetID="63" presetClass="path" presetSubtype="0" fill="hold" grpId="1" nodeType="afterEffect">
                                  <p:stCondLst>
                                    <p:cond delay="0"/>
                                  </p:stCondLst>
                                  <p:childTnLst>
                                    <p:animMotion origin="layout" path="M -2.22222E-6 3.75723E-6 L 0.5316 3.75723E-6 " pathEditMode="relative" rAng="0" ptsTypes="AA">
                                      <p:cBhvr>
                                        <p:cTn id="110" dur="500" fill="hold"/>
                                        <p:tgtEl>
                                          <p:spTgt spid="35"/>
                                        </p:tgtEl>
                                        <p:attrNameLst>
                                          <p:attrName>ppt_x</p:attrName>
                                          <p:attrName>ppt_y</p:attrName>
                                        </p:attrNameLst>
                                      </p:cBhvr>
                                      <p:rCtr x="266" y="0"/>
                                    </p:animMotion>
                                  </p:childTnLst>
                                </p:cTn>
                              </p:par>
                            </p:childTnLst>
                          </p:cTn>
                        </p:par>
                        <p:par>
                          <p:cTn id="111" fill="hold">
                            <p:stCondLst>
                              <p:cond delay="6000"/>
                            </p:stCondLst>
                            <p:childTnLst>
                              <p:par>
                                <p:cTn id="112" presetID="1" presetClass="exit" presetSubtype="0" fill="hold" grpId="2" nodeType="afterEffect">
                                  <p:stCondLst>
                                    <p:cond delay="0"/>
                                  </p:stCondLst>
                                  <p:childTnLst>
                                    <p:set>
                                      <p:cBhvr>
                                        <p:cTn id="113" dur="1" fill="hold">
                                          <p:stCondLst>
                                            <p:cond delay="0"/>
                                          </p:stCondLst>
                                        </p:cTn>
                                        <p:tgtEl>
                                          <p:spTgt spid="35"/>
                                        </p:tgtEl>
                                        <p:attrNameLst>
                                          <p:attrName>style.visibility</p:attrName>
                                        </p:attrNameLst>
                                      </p:cBhvr>
                                      <p:to>
                                        <p:strVal val="hidden"/>
                                      </p:to>
                                    </p:set>
                                  </p:childTnLst>
                                </p:cTn>
                              </p:par>
                              <p:par>
                                <p:cTn id="114" presetID="1"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childTnLst>
                          </p:cTn>
                        </p:par>
                        <p:par>
                          <p:cTn id="116" fill="hold">
                            <p:stCondLst>
                              <p:cond delay="6000"/>
                            </p:stCondLst>
                            <p:childTnLst>
                              <p:par>
                                <p:cTn id="117" presetID="63" presetClass="path" presetSubtype="0" fill="hold" grpId="1" nodeType="afterEffect">
                                  <p:stCondLst>
                                    <p:cond delay="0"/>
                                  </p:stCondLst>
                                  <p:childTnLst>
                                    <p:animMotion origin="layout" path="M -2.22222E-6 3.75723E-6 L 0.5316 3.75723E-6 " pathEditMode="relative" rAng="0" ptsTypes="AA">
                                      <p:cBhvr>
                                        <p:cTn id="118" dur="500" fill="hold"/>
                                        <p:tgtEl>
                                          <p:spTgt spid="36"/>
                                        </p:tgtEl>
                                        <p:attrNameLst>
                                          <p:attrName>ppt_x</p:attrName>
                                          <p:attrName>ppt_y</p:attrName>
                                        </p:attrNameLst>
                                      </p:cBhvr>
                                      <p:rCtr x="266" y="0"/>
                                    </p:animMotion>
                                  </p:childTnLst>
                                </p:cTn>
                              </p:par>
                            </p:childTnLst>
                          </p:cTn>
                        </p:par>
                        <p:par>
                          <p:cTn id="119" fill="hold">
                            <p:stCondLst>
                              <p:cond delay="6500"/>
                            </p:stCondLst>
                            <p:childTnLst>
                              <p:par>
                                <p:cTn id="120" presetID="1" presetClass="exit" presetSubtype="0" fill="hold" grpId="2" nodeType="afterEffect">
                                  <p:stCondLst>
                                    <p:cond delay="0"/>
                                  </p:stCondLst>
                                  <p:childTnLst>
                                    <p:set>
                                      <p:cBhvr>
                                        <p:cTn id="121" dur="1" fill="hold">
                                          <p:stCondLst>
                                            <p:cond delay="0"/>
                                          </p:stCondLst>
                                        </p:cTn>
                                        <p:tgtEl>
                                          <p:spTgt spid="36"/>
                                        </p:tgtEl>
                                        <p:attrNameLst>
                                          <p:attrName>style.visibility</p:attrName>
                                        </p:attrNameLst>
                                      </p:cBhvr>
                                      <p:to>
                                        <p:strVal val="hidden"/>
                                      </p:to>
                                    </p:set>
                                  </p:childTnLst>
                                </p:cTn>
                              </p:par>
                              <p:par>
                                <p:cTn id="122" presetID="1"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childTnLst>
                                </p:cTn>
                              </p:par>
                            </p:childTnLst>
                          </p:cTn>
                        </p:par>
                        <p:par>
                          <p:cTn id="124" fill="hold">
                            <p:stCondLst>
                              <p:cond delay="6500"/>
                            </p:stCondLst>
                            <p:childTnLst>
                              <p:par>
                                <p:cTn id="125" presetID="63" presetClass="path" presetSubtype="0" fill="hold" grpId="1" nodeType="afterEffect">
                                  <p:stCondLst>
                                    <p:cond delay="0"/>
                                  </p:stCondLst>
                                  <p:childTnLst>
                                    <p:animMotion origin="layout" path="M -2.22222E-6 3.75723E-6 L 0.5316 3.75723E-6 " pathEditMode="relative" rAng="0" ptsTypes="AA">
                                      <p:cBhvr>
                                        <p:cTn id="126" dur="500" fill="hold"/>
                                        <p:tgtEl>
                                          <p:spTgt spid="37"/>
                                        </p:tgtEl>
                                        <p:attrNameLst>
                                          <p:attrName>ppt_x</p:attrName>
                                          <p:attrName>ppt_y</p:attrName>
                                        </p:attrNameLst>
                                      </p:cBhvr>
                                      <p:rCtr x="266" y="0"/>
                                    </p:animMotion>
                                  </p:childTnLst>
                                </p:cTn>
                              </p:par>
                            </p:childTnLst>
                          </p:cTn>
                        </p:par>
                        <p:par>
                          <p:cTn id="127" fill="hold">
                            <p:stCondLst>
                              <p:cond delay="7000"/>
                            </p:stCondLst>
                            <p:childTnLst>
                              <p:par>
                                <p:cTn id="128" presetID="1" presetClass="exit" presetSubtype="0" fill="hold" grpId="2" nodeType="afterEffect">
                                  <p:stCondLst>
                                    <p:cond delay="0"/>
                                  </p:stCondLst>
                                  <p:childTnLst>
                                    <p:set>
                                      <p:cBhvr>
                                        <p:cTn id="129" dur="1" fill="hold">
                                          <p:stCondLst>
                                            <p:cond delay="0"/>
                                          </p:stCondLst>
                                        </p:cTn>
                                        <p:tgtEl>
                                          <p:spTgt spid="37"/>
                                        </p:tgtEl>
                                        <p:attrNameLst>
                                          <p:attrName>style.visibility</p:attrName>
                                        </p:attrNameLst>
                                      </p:cBhvr>
                                      <p:to>
                                        <p:strVal val="hidden"/>
                                      </p:to>
                                    </p:set>
                                  </p:childTnLst>
                                </p:cTn>
                              </p:par>
                              <p:par>
                                <p:cTn id="130" presetID="1" presetClass="entr" presetSubtype="0" fill="hold" grpId="0" nodeType="withEffect">
                                  <p:stCondLst>
                                    <p:cond delay="0"/>
                                  </p:stCondLst>
                                  <p:childTnLst>
                                    <p:set>
                                      <p:cBhvr>
                                        <p:cTn id="131" dur="1" fill="hold">
                                          <p:stCondLst>
                                            <p:cond delay="0"/>
                                          </p:stCondLst>
                                        </p:cTn>
                                        <p:tgtEl>
                                          <p:spTgt spid="38"/>
                                        </p:tgtEl>
                                        <p:attrNameLst>
                                          <p:attrName>style.visibility</p:attrName>
                                        </p:attrNameLst>
                                      </p:cBhvr>
                                      <p:to>
                                        <p:strVal val="visible"/>
                                      </p:to>
                                    </p:set>
                                  </p:childTnLst>
                                </p:cTn>
                              </p:par>
                            </p:childTnLst>
                          </p:cTn>
                        </p:par>
                        <p:par>
                          <p:cTn id="132" fill="hold">
                            <p:stCondLst>
                              <p:cond delay="7000"/>
                            </p:stCondLst>
                            <p:childTnLst>
                              <p:par>
                                <p:cTn id="133" presetID="63" presetClass="path" presetSubtype="0" fill="hold" grpId="1" nodeType="afterEffect">
                                  <p:stCondLst>
                                    <p:cond delay="0"/>
                                  </p:stCondLst>
                                  <p:childTnLst>
                                    <p:animMotion origin="layout" path="M -2.22222E-6 3.75723E-6 L 0.5316 3.75723E-6 " pathEditMode="relative" rAng="0" ptsTypes="AA">
                                      <p:cBhvr>
                                        <p:cTn id="134" dur="500" fill="hold"/>
                                        <p:tgtEl>
                                          <p:spTgt spid="38"/>
                                        </p:tgtEl>
                                        <p:attrNameLst>
                                          <p:attrName>ppt_x</p:attrName>
                                          <p:attrName>ppt_y</p:attrName>
                                        </p:attrNameLst>
                                      </p:cBhvr>
                                      <p:rCtr x="266" y="0"/>
                                    </p:animMotion>
                                  </p:childTnLst>
                                </p:cTn>
                              </p:par>
                            </p:childTnLst>
                          </p:cTn>
                        </p:par>
                        <p:par>
                          <p:cTn id="135" fill="hold">
                            <p:stCondLst>
                              <p:cond delay="7500"/>
                            </p:stCondLst>
                            <p:childTnLst>
                              <p:par>
                                <p:cTn id="136" presetID="1" presetClass="exit" presetSubtype="0" fill="hold" grpId="2" nodeType="afterEffect">
                                  <p:stCondLst>
                                    <p:cond delay="0"/>
                                  </p:stCondLst>
                                  <p:childTnLst>
                                    <p:set>
                                      <p:cBhvr>
                                        <p:cTn id="137" dur="1" fill="hold">
                                          <p:stCondLst>
                                            <p:cond delay="0"/>
                                          </p:stCondLst>
                                        </p:cTn>
                                        <p:tgtEl>
                                          <p:spTgt spid="38"/>
                                        </p:tgtEl>
                                        <p:attrNameLst>
                                          <p:attrName>style.visibility</p:attrName>
                                        </p:attrNameLst>
                                      </p:cBhvr>
                                      <p:to>
                                        <p:strVal val="hidden"/>
                                      </p:to>
                                    </p:set>
                                  </p:childTnLst>
                                </p:cTn>
                              </p:par>
                              <p:par>
                                <p:cTn id="138" presetID="1" presetClass="entr" presetSubtype="0" fill="hold" grpId="0" nodeType="withEffect">
                                  <p:stCondLst>
                                    <p:cond delay="0"/>
                                  </p:stCondLst>
                                  <p:childTnLst>
                                    <p:set>
                                      <p:cBhvr>
                                        <p:cTn id="139" dur="1" fill="hold">
                                          <p:stCondLst>
                                            <p:cond delay="0"/>
                                          </p:stCondLst>
                                        </p:cTn>
                                        <p:tgtEl>
                                          <p:spTgt spid="39"/>
                                        </p:tgtEl>
                                        <p:attrNameLst>
                                          <p:attrName>style.visibility</p:attrName>
                                        </p:attrNameLst>
                                      </p:cBhvr>
                                      <p:to>
                                        <p:strVal val="visible"/>
                                      </p:to>
                                    </p:set>
                                  </p:childTnLst>
                                </p:cTn>
                              </p:par>
                            </p:childTnLst>
                          </p:cTn>
                        </p:par>
                        <p:par>
                          <p:cTn id="140" fill="hold">
                            <p:stCondLst>
                              <p:cond delay="7500"/>
                            </p:stCondLst>
                            <p:childTnLst>
                              <p:par>
                                <p:cTn id="141" presetID="63" presetClass="path" presetSubtype="0" fill="hold" grpId="1" nodeType="afterEffect">
                                  <p:stCondLst>
                                    <p:cond delay="0"/>
                                  </p:stCondLst>
                                  <p:childTnLst>
                                    <p:animMotion origin="layout" path="M -2.22222E-6 3.75723E-6 L 0.5316 3.75723E-6 " pathEditMode="relative" rAng="0" ptsTypes="AA">
                                      <p:cBhvr>
                                        <p:cTn id="142" dur="500" fill="hold"/>
                                        <p:tgtEl>
                                          <p:spTgt spid="39"/>
                                        </p:tgtEl>
                                        <p:attrNameLst>
                                          <p:attrName>ppt_x</p:attrName>
                                          <p:attrName>ppt_y</p:attrName>
                                        </p:attrNameLst>
                                      </p:cBhvr>
                                      <p:rCtr x="266" y="0"/>
                                    </p:animMotion>
                                  </p:childTnLst>
                                </p:cTn>
                              </p:par>
                              <p:par>
                                <p:cTn id="143" presetID="1" presetClass="exit" presetSubtype="0" fill="hold" grpId="2" nodeType="withEffect">
                                  <p:stCondLst>
                                    <p:cond delay="0"/>
                                  </p:stCondLst>
                                  <p:childTnLst>
                                    <p:set>
                                      <p:cBhvr>
                                        <p:cTn id="144"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bldLvl="0" animBg="1"/>
      <p:bldP spid="25" grpId="2" bldLvl="0" animBg="1"/>
      <p:bldP spid="26" grpId="0" bldLvl="0" animBg="1"/>
      <p:bldP spid="26" grpId="1" bldLvl="0" animBg="1"/>
      <p:bldP spid="26" grpId="2" bldLvl="0" animBg="1"/>
      <p:bldP spid="27" grpId="0" bldLvl="0" animBg="1"/>
      <p:bldP spid="27" grpId="1" bldLvl="0" animBg="1"/>
      <p:bldP spid="27" grpId="2" bldLvl="0" animBg="1"/>
      <p:bldP spid="28" grpId="0" bldLvl="0" animBg="1"/>
      <p:bldP spid="28" grpId="1" bldLvl="0" animBg="1"/>
      <p:bldP spid="28" grpId="2" bldLvl="0" animBg="1"/>
      <p:bldP spid="29" grpId="0" bldLvl="0" animBg="1"/>
      <p:bldP spid="29" grpId="1" bldLvl="0" animBg="1"/>
      <p:bldP spid="29" grpId="2" bldLvl="0" animBg="1"/>
      <p:bldP spid="30" grpId="0" bldLvl="0" animBg="1"/>
      <p:bldP spid="30" grpId="1" bldLvl="0" animBg="1"/>
      <p:bldP spid="30" grpId="2" bldLvl="0" animBg="1"/>
      <p:bldP spid="31" grpId="0" bldLvl="0" animBg="1"/>
      <p:bldP spid="31" grpId="1" bldLvl="0" animBg="1"/>
      <p:bldP spid="31" grpId="2" bldLvl="0" animBg="1"/>
      <p:bldP spid="32" grpId="0" bldLvl="0" animBg="1"/>
      <p:bldP spid="32" grpId="1" bldLvl="0" animBg="1"/>
      <p:bldP spid="32" grpId="2" bldLvl="0" animBg="1"/>
      <p:bldP spid="33" grpId="0" bldLvl="0" animBg="1"/>
      <p:bldP spid="33" grpId="1" bldLvl="0" animBg="1"/>
      <p:bldP spid="33" grpId="2" bldLvl="0" animBg="1"/>
      <p:bldP spid="34" grpId="0" bldLvl="0" animBg="1"/>
      <p:bldP spid="34" grpId="1" bldLvl="0" animBg="1"/>
      <p:bldP spid="34" grpId="2" bldLvl="0" animBg="1"/>
      <p:bldP spid="35" grpId="0" bldLvl="0" animBg="1"/>
      <p:bldP spid="35" grpId="1" bldLvl="0" animBg="1"/>
      <p:bldP spid="35" grpId="2" bldLvl="0" animBg="1"/>
      <p:bldP spid="36" grpId="0" bldLvl="0" animBg="1"/>
      <p:bldP spid="36" grpId="1" bldLvl="0" animBg="1"/>
      <p:bldP spid="36" grpId="2" bldLvl="0" animBg="1"/>
      <p:bldP spid="37" grpId="0" bldLvl="0" animBg="1"/>
      <p:bldP spid="37" grpId="1" bldLvl="0" animBg="1"/>
      <p:bldP spid="37" grpId="2" bldLvl="0" animBg="1"/>
      <p:bldP spid="38" grpId="0" bldLvl="0" animBg="1"/>
      <p:bldP spid="38" grpId="1" bldLvl="0" animBg="1"/>
      <p:bldP spid="38" grpId="2" bldLvl="0" animBg="1"/>
      <p:bldP spid="39" grpId="0" bldLvl="0" animBg="1"/>
      <p:bldP spid="39" grpId="1" bldLvl="0" animBg="1"/>
      <p:bldP spid="39" grpId="2" bldLvl="0" animBg="1"/>
      <p:bldP spid="40" grpId="0" bldLvl="0" animBg="1"/>
      <p:bldP spid="40" grpId="1" bldLvl="0" animBg="1"/>
      <p:bldP spid="41" grpId="0" bldLvl="0" animBg="1"/>
      <p:bldP spid="41" grpId="1" bldLvl="0" animBg="1"/>
      <p:bldP spid="42" grpId="0" bldLvl="0" animBg="1"/>
      <p:bldP spid="42" grpId="1"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11288" t="25489" r="9957" b="551"/>
          <a:stretch>
            <a:fillRect/>
          </a:stretch>
        </p:blipFill>
        <p:spPr bwMode="auto">
          <a:xfrm>
            <a:off x="2057400" y="1201102"/>
            <a:ext cx="5162331" cy="3630613"/>
          </a:xfrm>
          <a:prstGeom prst="rect">
            <a:avLst/>
          </a:prstGeom>
          <a:noFill/>
        </p:spPr>
      </p:pic>
      <p:sp>
        <p:nvSpPr>
          <p:cNvPr id="11" name="Rectangle 13"/>
          <p:cNvSpPr>
            <a:spLocks noChangeArrowheads="1"/>
          </p:cNvSpPr>
          <p:nvPr/>
        </p:nvSpPr>
        <p:spPr bwMode="auto">
          <a:xfrm>
            <a:off x="2077117" y="1212676"/>
            <a:ext cx="548640" cy="1097280"/>
          </a:xfrm>
          <a:prstGeom prst="rect">
            <a:avLst/>
          </a:prstGeom>
          <a:noFill/>
          <a:ln w="38100">
            <a:solidFill>
              <a:srgbClr val="00FF00"/>
            </a:solidFill>
            <a:miter lim="800000"/>
          </a:ln>
          <a:effectLst/>
        </p:spPr>
        <p:txBody>
          <a:bodyPr wrap="none" anchor="ctr"/>
          <a:lstStyle/>
          <a:p>
            <a:endParaRPr lang="en-US" dirty="0"/>
          </a:p>
        </p:txBody>
      </p:sp>
      <p:sp>
        <p:nvSpPr>
          <p:cNvPr id="12" name="Rectangle 14"/>
          <p:cNvSpPr>
            <a:spLocks noChangeArrowheads="1"/>
          </p:cNvSpPr>
          <p:nvPr/>
        </p:nvSpPr>
        <p:spPr bwMode="auto">
          <a:xfrm>
            <a:off x="2077117" y="1703070"/>
            <a:ext cx="548640" cy="1097280"/>
          </a:xfrm>
          <a:prstGeom prst="rect">
            <a:avLst/>
          </a:prstGeom>
          <a:noFill/>
          <a:ln w="38100">
            <a:solidFill>
              <a:srgbClr val="00FF00"/>
            </a:solidFill>
            <a:miter lim="800000"/>
          </a:ln>
          <a:effectLst/>
        </p:spPr>
        <p:txBody>
          <a:bodyPr wrap="none" anchor="ctr"/>
          <a:lstStyle/>
          <a:p>
            <a:endParaRPr lang="en-US" dirty="0"/>
          </a:p>
        </p:txBody>
      </p:sp>
      <p:sp>
        <p:nvSpPr>
          <p:cNvPr id="13" name="Rectangle 15"/>
          <p:cNvSpPr>
            <a:spLocks noChangeArrowheads="1"/>
          </p:cNvSpPr>
          <p:nvPr/>
        </p:nvSpPr>
        <p:spPr bwMode="auto">
          <a:xfrm>
            <a:off x="2077117" y="2084070"/>
            <a:ext cx="548640" cy="1097280"/>
          </a:xfrm>
          <a:prstGeom prst="rect">
            <a:avLst/>
          </a:prstGeom>
          <a:noFill/>
          <a:ln w="38100">
            <a:solidFill>
              <a:srgbClr val="00FF00"/>
            </a:solidFill>
            <a:miter lim="800000"/>
          </a:ln>
          <a:effectLst/>
        </p:spPr>
        <p:txBody>
          <a:bodyPr wrap="none" anchor="ctr"/>
          <a:lstStyle/>
          <a:p>
            <a:endParaRPr lang="en-US" dirty="0"/>
          </a:p>
        </p:txBody>
      </p:sp>
      <p:sp>
        <p:nvSpPr>
          <p:cNvPr id="14" name="Rectangle 16"/>
          <p:cNvSpPr>
            <a:spLocks noChangeArrowheads="1"/>
          </p:cNvSpPr>
          <p:nvPr/>
        </p:nvSpPr>
        <p:spPr bwMode="auto">
          <a:xfrm>
            <a:off x="2077117" y="2465070"/>
            <a:ext cx="548640" cy="1097280"/>
          </a:xfrm>
          <a:prstGeom prst="rect">
            <a:avLst/>
          </a:prstGeom>
          <a:noFill/>
          <a:ln w="38100">
            <a:solidFill>
              <a:srgbClr val="00FF00"/>
            </a:solidFill>
            <a:miter lim="800000"/>
          </a:ln>
          <a:effectLst/>
        </p:spPr>
        <p:txBody>
          <a:bodyPr wrap="none" anchor="ctr"/>
          <a:lstStyle/>
          <a:p>
            <a:endParaRPr lang="en-US" dirty="0"/>
          </a:p>
        </p:txBody>
      </p:sp>
      <p:sp>
        <p:nvSpPr>
          <p:cNvPr id="15" name="Rectangle 17"/>
          <p:cNvSpPr>
            <a:spLocks noChangeArrowheads="1"/>
          </p:cNvSpPr>
          <p:nvPr/>
        </p:nvSpPr>
        <p:spPr bwMode="auto">
          <a:xfrm>
            <a:off x="2077117" y="2922270"/>
            <a:ext cx="548640" cy="1097280"/>
          </a:xfrm>
          <a:prstGeom prst="rect">
            <a:avLst/>
          </a:prstGeom>
          <a:noFill/>
          <a:ln w="38100">
            <a:solidFill>
              <a:srgbClr val="00FF00"/>
            </a:solidFill>
            <a:miter lim="800000"/>
          </a:ln>
          <a:effectLst/>
        </p:spPr>
        <p:txBody>
          <a:bodyPr wrap="none" anchor="ctr"/>
          <a:lstStyle/>
          <a:p>
            <a:endParaRPr lang="en-US" dirty="0"/>
          </a:p>
        </p:txBody>
      </p:sp>
      <p:sp>
        <p:nvSpPr>
          <p:cNvPr id="16" name="Rectangle 18"/>
          <p:cNvSpPr>
            <a:spLocks noChangeArrowheads="1"/>
          </p:cNvSpPr>
          <p:nvPr/>
        </p:nvSpPr>
        <p:spPr bwMode="auto">
          <a:xfrm>
            <a:off x="2077117" y="3379470"/>
            <a:ext cx="548640" cy="1097280"/>
          </a:xfrm>
          <a:prstGeom prst="rect">
            <a:avLst/>
          </a:prstGeom>
          <a:noFill/>
          <a:ln w="38100">
            <a:solidFill>
              <a:srgbClr val="00FF00"/>
            </a:solidFill>
            <a:miter lim="800000"/>
          </a:ln>
          <a:effectLst/>
        </p:spPr>
        <p:txBody>
          <a:bodyPr wrap="none" anchor="ctr"/>
          <a:lstStyle/>
          <a:p>
            <a:endParaRPr lang="en-US" dirty="0"/>
          </a:p>
        </p:txBody>
      </p:sp>
      <p:sp>
        <p:nvSpPr>
          <p:cNvPr id="17" name="Rectangle 19"/>
          <p:cNvSpPr>
            <a:spLocks noChangeArrowheads="1"/>
          </p:cNvSpPr>
          <p:nvPr/>
        </p:nvSpPr>
        <p:spPr bwMode="auto">
          <a:xfrm>
            <a:off x="2077117" y="3702224"/>
            <a:ext cx="548640" cy="1097280"/>
          </a:xfrm>
          <a:prstGeom prst="rect">
            <a:avLst/>
          </a:prstGeom>
          <a:noFill/>
          <a:ln w="38100">
            <a:solidFill>
              <a:srgbClr val="00FF00"/>
            </a:solidFill>
            <a:miter lim="800000"/>
          </a:ln>
          <a:effectLst/>
        </p:spPr>
        <p:txBody>
          <a:bodyPr wrap="none" anchor="ctr"/>
          <a:lstStyle/>
          <a:p>
            <a:endParaRPr lang="en-US" dirty="0"/>
          </a:p>
        </p:txBody>
      </p:sp>
      <p:sp>
        <p:nvSpPr>
          <p:cNvPr id="21" name="TextBox 20"/>
          <p:cNvSpPr txBox="1"/>
          <p:nvPr/>
        </p:nvSpPr>
        <p:spPr>
          <a:xfrm>
            <a:off x="383337" y="278269"/>
            <a:ext cx="8305800" cy="461665"/>
          </a:xfrm>
          <a:prstGeom prst="rect">
            <a:avLst/>
          </a:prstGeom>
          <a:noFill/>
        </p:spPr>
        <p:txBody>
          <a:bodyPr wrap="square" rtlCol="0">
            <a:spAutoFit/>
          </a:bodyPr>
          <a:lstStyle/>
          <a:p>
            <a:r>
              <a:rPr lang="zh-CN" altLang="en-US" sz="2400" b="1" dirty="0"/>
              <a:t>滑动窗口检测</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63" presetClass="path" presetSubtype="0" fill="hold" grpId="1" nodeType="afterEffect">
                                  <p:stCondLst>
                                    <p:cond delay="0"/>
                                  </p:stCondLst>
                                  <p:childTnLst>
                                    <p:animMotion origin="layout" path="M 1.94444E-6 -3.90996E-6 L 0.50955 0.00309 " pathEditMode="relative" rAng="0" ptsTypes="AA">
                                      <p:cBhvr>
                                        <p:cTn id="9" dur="500" fill="hold"/>
                                        <p:tgtEl>
                                          <p:spTgt spid="11"/>
                                        </p:tgtEl>
                                        <p:attrNameLst>
                                          <p:attrName>ppt_x</p:attrName>
                                          <p:attrName>ppt_y</p:attrName>
                                        </p:attrNameLst>
                                      </p:cBhvr>
                                      <p:rCtr x="25469" y="154"/>
                                    </p:animMotion>
                                  </p:childTnLst>
                                </p:cTn>
                              </p:par>
                            </p:childTnLst>
                          </p:cTn>
                        </p:par>
                        <p:par>
                          <p:cTn id="10" fill="hold">
                            <p:stCondLst>
                              <p:cond delay="500"/>
                            </p:stCondLst>
                            <p:childTnLst>
                              <p:par>
                                <p:cTn id="11" presetID="1" presetClass="exit" presetSubtype="0" fill="hold" grpId="2" nodeType="after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500"/>
                            </p:stCondLst>
                            <p:childTnLst>
                              <p:par>
                                <p:cTn id="16" presetID="63" presetClass="path" presetSubtype="0" fill="hold" grpId="1" nodeType="afterEffect">
                                  <p:stCondLst>
                                    <p:cond delay="0"/>
                                  </p:stCondLst>
                                  <p:childTnLst>
                                    <p:animMotion origin="layout" path="M 1.94444E-6 5.39624E-7 L 0.50955 0.00308 " pathEditMode="relative" rAng="0" ptsTypes="AA">
                                      <p:cBhvr>
                                        <p:cTn id="17" dur="500" fill="hold"/>
                                        <p:tgtEl>
                                          <p:spTgt spid="12"/>
                                        </p:tgtEl>
                                        <p:attrNameLst>
                                          <p:attrName>ppt_x</p:attrName>
                                          <p:attrName>ppt_y</p:attrName>
                                        </p:attrNameLst>
                                      </p:cBhvr>
                                      <p:rCtr x="25469" y="154"/>
                                    </p:animMotion>
                                  </p:childTnLst>
                                </p:cTn>
                              </p:par>
                            </p:childTnLst>
                          </p:cTn>
                        </p:par>
                        <p:par>
                          <p:cTn id="18" fill="hold">
                            <p:stCondLst>
                              <p:cond delay="1000"/>
                            </p:stCondLst>
                            <p:childTnLst>
                              <p:par>
                                <p:cTn id="19" presetID="1" presetClass="exit" presetSubtype="0" fill="hold" grpId="2" nodeType="after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1000"/>
                            </p:stCondLst>
                            <p:childTnLst>
                              <p:par>
                                <p:cTn id="24" presetID="63" presetClass="path" presetSubtype="0" fill="hold" grpId="1" nodeType="afterEffect">
                                  <p:stCondLst>
                                    <p:cond delay="0"/>
                                  </p:stCondLst>
                                  <p:childTnLst>
                                    <p:animMotion origin="layout" path="M 1.94444E-6 4.98921E-6 L 0.50955 0.00308 " pathEditMode="relative" rAng="0" ptsTypes="AA">
                                      <p:cBhvr>
                                        <p:cTn id="25" dur="500" fill="hold"/>
                                        <p:tgtEl>
                                          <p:spTgt spid="13"/>
                                        </p:tgtEl>
                                        <p:attrNameLst>
                                          <p:attrName>ppt_x</p:attrName>
                                          <p:attrName>ppt_y</p:attrName>
                                        </p:attrNameLst>
                                      </p:cBhvr>
                                      <p:rCtr x="25469" y="154"/>
                                    </p:animMotion>
                                  </p:childTnLst>
                                </p:cTn>
                              </p:par>
                            </p:childTnLst>
                          </p:cTn>
                        </p:par>
                        <p:par>
                          <p:cTn id="26" fill="hold">
                            <p:stCondLst>
                              <p:cond delay="1500"/>
                            </p:stCondLst>
                            <p:childTnLst>
                              <p:par>
                                <p:cTn id="27" presetID="1" presetClass="exit" presetSubtype="0" fill="hold" grpId="2" nodeType="after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1500"/>
                            </p:stCondLst>
                            <p:childTnLst>
                              <p:par>
                                <p:cTn id="32" presetID="63" presetClass="path" presetSubtype="0" fill="hold" grpId="1" nodeType="afterEffect">
                                  <p:stCondLst>
                                    <p:cond delay="0"/>
                                  </p:stCondLst>
                                  <p:childTnLst>
                                    <p:animMotion origin="layout" path="M 1.94444E-6 -5.61209E-7 L 0.50955 0.00308 " pathEditMode="relative" rAng="0" ptsTypes="AA">
                                      <p:cBhvr>
                                        <p:cTn id="33" dur="500" fill="hold"/>
                                        <p:tgtEl>
                                          <p:spTgt spid="14"/>
                                        </p:tgtEl>
                                        <p:attrNameLst>
                                          <p:attrName>ppt_x</p:attrName>
                                          <p:attrName>ppt_y</p:attrName>
                                        </p:attrNameLst>
                                      </p:cBhvr>
                                      <p:rCtr x="25469" y="154"/>
                                    </p:animMotion>
                                  </p:childTnLst>
                                </p:cTn>
                              </p:par>
                            </p:childTnLst>
                          </p:cTn>
                        </p:par>
                        <p:par>
                          <p:cTn id="34" fill="hold">
                            <p:stCondLst>
                              <p:cond delay="2000"/>
                            </p:stCondLst>
                            <p:childTnLst>
                              <p:par>
                                <p:cTn id="35" presetID="1" presetClass="exit" presetSubtype="0" fill="hold" grpId="2" nodeType="after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par>
                          <p:cTn id="39" fill="hold">
                            <p:stCondLst>
                              <p:cond delay="2000"/>
                            </p:stCondLst>
                            <p:childTnLst>
                              <p:par>
                                <p:cTn id="40" presetID="63" presetClass="path" presetSubtype="0" fill="hold" grpId="1" nodeType="afterEffect">
                                  <p:stCondLst>
                                    <p:cond delay="0"/>
                                  </p:stCondLst>
                                  <p:childTnLst>
                                    <p:animMotion origin="layout" path="M 1.94444E-6 -1.55412E-6 L 0.50955 -0.00277 " pathEditMode="relative" rAng="0" ptsTypes="AA">
                                      <p:cBhvr>
                                        <p:cTn id="41" dur="500" fill="hold"/>
                                        <p:tgtEl>
                                          <p:spTgt spid="15"/>
                                        </p:tgtEl>
                                        <p:attrNameLst>
                                          <p:attrName>ppt_x</p:attrName>
                                          <p:attrName>ppt_y</p:attrName>
                                        </p:attrNameLst>
                                      </p:cBhvr>
                                      <p:rCtr x="25469" y="-154"/>
                                    </p:animMotion>
                                  </p:childTnLst>
                                </p:cTn>
                              </p:par>
                            </p:childTnLst>
                          </p:cTn>
                        </p:par>
                        <p:par>
                          <p:cTn id="42" fill="hold">
                            <p:stCondLst>
                              <p:cond delay="2500"/>
                            </p:stCondLst>
                            <p:childTnLst>
                              <p:par>
                                <p:cTn id="43" presetID="1" presetClass="exit" presetSubtype="0" fill="hold" grpId="2" nodeType="after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par>
                          <p:cTn id="47" fill="hold">
                            <p:stCondLst>
                              <p:cond delay="2500"/>
                            </p:stCondLst>
                            <p:childTnLst>
                              <p:par>
                                <p:cTn id="48" presetID="63" presetClass="path" presetSubtype="0" fill="hold" grpId="1" nodeType="afterEffect">
                                  <p:stCondLst>
                                    <p:cond delay="0"/>
                                  </p:stCondLst>
                                  <p:childTnLst>
                                    <p:animMotion origin="layout" path="M 1.94444E-6 -1.9519E-6 L 0.50955 0.00648 " pathEditMode="relative" rAng="0" ptsTypes="AA">
                                      <p:cBhvr>
                                        <p:cTn id="49" dur="500" fill="hold"/>
                                        <p:tgtEl>
                                          <p:spTgt spid="16"/>
                                        </p:tgtEl>
                                        <p:attrNameLst>
                                          <p:attrName>ppt_x</p:attrName>
                                          <p:attrName>ppt_y</p:attrName>
                                        </p:attrNameLst>
                                      </p:cBhvr>
                                      <p:rCtr x="25469" y="308"/>
                                    </p:animMotion>
                                  </p:childTnLst>
                                </p:cTn>
                              </p:par>
                            </p:childTnLst>
                          </p:cTn>
                        </p:par>
                        <p:par>
                          <p:cTn id="50" fill="hold">
                            <p:stCondLst>
                              <p:cond delay="3000"/>
                            </p:stCondLst>
                            <p:childTnLst>
                              <p:par>
                                <p:cTn id="51" presetID="1" presetClass="exit" presetSubtype="0" fill="hold" grpId="2" nodeType="after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par>
                          <p:cTn id="55" fill="hold">
                            <p:stCondLst>
                              <p:cond delay="3000"/>
                            </p:stCondLst>
                            <p:childTnLst>
                              <p:par>
                                <p:cTn id="56" presetID="63" presetClass="path" presetSubtype="0" fill="hold" grpId="1" nodeType="afterEffect">
                                  <p:stCondLst>
                                    <p:cond delay="0"/>
                                  </p:stCondLst>
                                  <p:childTnLst>
                                    <p:animMotion origin="layout" path="M 1.94444E-6 -2.43602E-7 L 0.50955 -0.00031 " pathEditMode="relative" rAng="0" ptsTypes="AA">
                                      <p:cBhvr>
                                        <p:cTn id="57" dur="500" fill="hold"/>
                                        <p:tgtEl>
                                          <p:spTgt spid="17"/>
                                        </p:tgtEl>
                                        <p:attrNameLst>
                                          <p:attrName>ppt_x</p:attrName>
                                          <p:attrName>ppt_y</p:attrName>
                                        </p:attrNameLst>
                                      </p:cBhvr>
                                      <p:rCtr x="25469" y="-31"/>
                                    </p:animMotion>
                                  </p:childTnLst>
                                </p:cTn>
                              </p:par>
                              <p:par>
                                <p:cTn id="58" presetID="1" presetClass="exit" presetSubtype="0" fill="hold" grpId="2" nodeType="withEffect">
                                  <p:stCondLst>
                                    <p:cond delay="0"/>
                                  </p:stCondLst>
                                  <p:childTnLst>
                                    <p:set>
                                      <p:cBhvr>
                                        <p:cTn id="59"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11288" t="25489" r="9957" b="551"/>
          <a:stretch>
            <a:fillRect/>
          </a:stretch>
        </p:blipFill>
        <p:spPr bwMode="auto">
          <a:xfrm>
            <a:off x="2066925" y="1189672"/>
            <a:ext cx="5162331" cy="3630613"/>
          </a:xfrm>
          <a:prstGeom prst="rect">
            <a:avLst/>
          </a:prstGeom>
          <a:noFill/>
        </p:spPr>
      </p:pic>
      <p:sp>
        <p:nvSpPr>
          <p:cNvPr id="43" name="TextBox 42"/>
          <p:cNvSpPr txBox="1"/>
          <p:nvPr/>
        </p:nvSpPr>
        <p:spPr>
          <a:xfrm>
            <a:off x="383337" y="278269"/>
            <a:ext cx="8305800" cy="461665"/>
          </a:xfrm>
          <a:prstGeom prst="rect">
            <a:avLst/>
          </a:prstGeom>
          <a:noFill/>
        </p:spPr>
        <p:txBody>
          <a:bodyPr wrap="square" rtlCol="0">
            <a:spAutoFit/>
          </a:bodyPr>
          <a:lstStyle/>
          <a:p>
            <a:r>
              <a:rPr lang="zh-CN" altLang="en-US" sz="2400" b="1" dirty="0"/>
              <a:t>滑动窗口检测</a:t>
            </a:r>
            <a:endParaRPr lang="en-US" sz="2400" b="1" dirty="0"/>
          </a:p>
        </p:txBody>
      </p:sp>
      <p:sp>
        <p:nvSpPr>
          <p:cNvPr id="49" name="Rectangle 20"/>
          <p:cNvSpPr>
            <a:spLocks noChangeArrowheads="1"/>
          </p:cNvSpPr>
          <p:nvPr/>
        </p:nvSpPr>
        <p:spPr bwMode="auto">
          <a:xfrm>
            <a:off x="2067144" y="1189517"/>
            <a:ext cx="640080" cy="1280160"/>
          </a:xfrm>
          <a:prstGeom prst="rect">
            <a:avLst/>
          </a:prstGeom>
          <a:noFill/>
          <a:ln w="38100">
            <a:solidFill>
              <a:srgbClr val="00FF00"/>
            </a:solidFill>
            <a:miter lim="800000"/>
          </a:ln>
          <a:effectLst/>
        </p:spPr>
        <p:txBody>
          <a:bodyPr wrap="none" anchor="ctr"/>
          <a:lstStyle/>
          <a:p>
            <a:endParaRPr lang="en-US" dirty="0"/>
          </a:p>
        </p:txBody>
      </p:sp>
      <p:sp>
        <p:nvSpPr>
          <p:cNvPr id="50" name="Rectangle 21"/>
          <p:cNvSpPr>
            <a:spLocks noChangeArrowheads="1"/>
          </p:cNvSpPr>
          <p:nvPr/>
        </p:nvSpPr>
        <p:spPr bwMode="auto">
          <a:xfrm>
            <a:off x="2067144" y="1577340"/>
            <a:ext cx="640080" cy="1280160"/>
          </a:xfrm>
          <a:prstGeom prst="rect">
            <a:avLst/>
          </a:prstGeom>
          <a:noFill/>
          <a:ln w="38100">
            <a:solidFill>
              <a:srgbClr val="00FF00"/>
            </a:solidFill>
            <a:miter lim="800000"/>
          </a:ln>
          <a:effectLst/>
        </p:spPr>
        <p:txBody>
          <a:bodyPr wrap="none" anchor="ctr"/>
          <a:lstStyle/>
          <a:p>
            <a:endParaRPr lang="en-US" dirty="0"/>
          </a:p>
        </p:txBody>
      </p:sp>
      <p:sp>
        <p:nvSpPr>
          <p:cNvPr id="51" name="Rectangle 22"/>
          <p:cNvSpPr>
            <a:spLocks noChangeArrowheads="1"/>
          </p:cNvSpPr>
          <p:nvPr/>
        </p:nvSpPr>
        <p:spPr bwMode="auto">
          <a:xfrm>
            <a:off x="2067144" y="1962150"/>
            <a:ext cx="640080" cy="1280160"/>
          </a:xfrm>
          <a:prstGeom prst="rect">
            <a:avLst/>
          </a:prstGeom>
          <a:noFill/>
          <a:ln w="38100">
            <a:solidFill>
              <a:srgbClr val="00FF00"/>
            </a:solidFill>
            <a:miter lim="800000"/>
          </a:ln>
          <a:effectLst/>
        </p:spPr>
        <p:txBody>
          <a:bodyPr wrap="none" anchor="ctr"/>
          <a:lstStyle/>
          <a:p>
            <a:endParaRPr lang="en-US" dirty="0"/>
          </a:p>
        </p:txBody>
      </p:sp>
      <p:sp>
        <p:nvSpPr>
          <p:cNvPr id="52" name="Rectangle 23"/>
          <p:cNvSpPr>
            <a:spLocks noChangeArrowheads="1"/>
          </p:cNvSpPr>
          <p:nvPr/>
        </p:nvSpPr>
        <p:spPr bwMode="auto">
          <a:xfrm>
            <a:off x="2067144" y="2358390"/>
            <a:ext cx="640080" cy="1280160"/>
          </a:xfrm>
          <a:prstGeom prst="rect">
            <a:avLst/>
          </a:prstGeom>
          <a:noFill/>
          <a:ln w="38100">
            <a:solidFill>
              <a:srgbClr val="00FF00"/>
            </a:solidFill>
            <a:miter lim="800000"/>
          </a:ln>
          <a:effectLst/>
        </p:spPr>
        <p:txBody>
          <a:bodyPr wrap="none" anchor="ctr"/>
          <a:lstStyle/>
          <a:p>
            <a:endParaRPr lang="en-US" dirty="0"/>
          </a:p>
        </p:txBody>
      </p:sp>
      <p:sp>
        <p:nvSpPr>
          <p:cNvPr id="53" name="Rectangle 24"/>
          <p:cNvSpPr>
            <a:spLocks noChangeArrowheads="1"/>
          </p:cNvSpPr>
          <p:nvPr/>
        </p:nvSpPr>
        <p:spPr bwMode="auto">
          <a:xfrm>
            <a:off x="2067144" y="2743200"/>
            <a:ext cx="640080" cy="1280160"/>
          </a:xfrm>
          <a:prstGeom prst="rect">
            <a:avLst/>
          </a:prstGeom>
          <a:noFill/>
          <a:ln w="38100">
            <a:solidFill>
              <a:srgbClr val="00FF00"/>
            </a:solidFill>
            <a:miter lim="800000"/>
          </a:ln>
          <a:effectLst/>
        </p:spPr>
        <p:txBody>
          <a:bodyPr wrap="none" anchor="ctr"/>
          <a:lstStyle/>
          <a:p>
            <a:endParaRPr lang="en-US" dirty="0"/>
          </a:p>
        </p:txBody>
      </p:sp>
      <p:sp>
        <p:nvSpPr>
          <p:cNvPr id="54" name="Rectangle 25"/>
          <p:cNvSpPr>
            <a:spLocks noChangeArrowheads="1"/>
          </p:cNvSpPr>
          <p:nvPr/>
        </p:nvSpPr>
        <p:spPr bwMode="auto">
          <a:xfrm>
            <a:off x="2067144" y="3124200"/>
            <a:ext cx="640080" cy="1280160"/>
          </a:xfrm>
          <a:prstGeom prst="rect">
            <a:avLst/>
          </a:prstGeom>
          <a:noFill/>
          <a:ln w="38100">
            <a:solidFill>
              <a:srgbClr val="00FF00"/>
            </a:solidFill>
            <a:miter lim="800000"/>
          </a:ln>
          <a:effectLst/>
        </p:spPr>
        <p:txBody>
          <a:bodyPr wrap="none" anchor="ctr"/>
          <a:lstStyle/>
          <a:p>
            <a:endParaRPr lang="en-US" dirty="0"/>
          </a:p>
        </p:txBody>
      </p:sp>
      <p:sp>
        <p:nvSpPr>
          <p:cNvPr id="55" name="Rectangle 26"/>
          <p:cNvSpPr>
            <a:spLocks noChangeArrowheads="1"/>
          </p:cNvSpPr>
          <p:nvPr/>
        </p:nvSpPr>
        <p:spPr bwMode="auto">
          <a:xfrm>
            <a:off x="2067144" y="3524250"/>
            <a:ext cx="640080" cy="1280160"/>
          </a:xfrm>
          <a:prstGeom prst="rect">
            <a:avLst/>
          </a:prstGeom>
          <a:noFill/>
          <a:ln w="38100">
            <a:solidFill>
              <a:srgbClr val="00FF00"/>
            </a:solidFill>
            <a:miter lim="800000"/>
          </a:ln>
          <a:effectLst/>
        </p:spPr>
        <p:txBody>
          <a:bodyPr wrap="none" anchor="ct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63" presetClass="path" presetSubtype="0" fill="hold" grpId="1" nodeType="withEffect">
                                  <p:stCondLst>
                                    <p:cond delay="0"/>
                                  </p:stCondLst>
                                  <p:childTnLst>
                                    <p:animMotion origin="layout" path="M -8.33333E-7 3.2948E-6 L 0.49219 3.2948E-6 " pathEditMode="relative" rAng="0" ptsTypes="AA">
                                      <p:cBhvr>
                                        <p:cTn id="8" dur="1000" fill="hold"/>
                                        <p:tgtEl>
                                          <p:spTgt spid="49"/>
                                        </p:tgtEl>
                                        <p:attrNameLst>
                                          <p:attrName>ppt_x</p:attrName>
                                          <p:attrName>ppt_y</p:attrName>
                                        </p:attrNameLst>
                                      </p:cBhvr>
                                      <p:rCtr x="246" y="0"/>
                                    </p:animMotion>
                                  </p:childTnLst>
                                </p:cTn>
                              </p:par>
                            </p:childTnLst>
                          </p:cTn>
                        </p:par>
                        <p:par>
                          <p:cTn id="9" fill="hold">
                            <p:stCondLst>
                              <p:cond delay="0"/>
                            </p:stCondLst>
                            <p:childTnLst>
                              <p:par>
                                <p:cTn id="10" presetID="1" presetClass="exit" presetSubtype="0" fill="hold" grpId="2" nodeType="afterEffect">
                                  <p:stCondLst>
                                    <p:cond delay="0"/>
                                  </p:stCondLst>
                                  <p:childTnLst>
                                    <p:set>
                                      <p:cBhvr>
                                        <p:cTn id="11" dur="1" fill="hold">
                                          <p:stCondLst>
                                            <p:cond delay="0"/>
                                          </p:stCondLst>
                                        </p:cTn>
                                        <p:tgtEl>
                                          <p:spTgt spid="49"/>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50"/>
                                        </p:tgtEl>
                                        <p:attrNameLst>
                                          <p:attrName>style.visibility</p:attrName>
                                        </p:attrNameLst>
                                      </p:cBhvr>
                                      <p:to>
                                        <p:strVal val="visible"/>
                                      </p:to>
                                    </p:set>
                                  </p:childTnLst>
                                </p:cTn>
                              </p:par>
                              <p:par>
                                <p:cTn id="14" presetID="63" presetClass="path" presetSubtype="0" fill="hold" grpId="1" nodeType="withEffect">
                                  <p:stCondLst>
                                    <p:cond delay="0"/>
                                  </p:stCondLst>
                                  <p:childTnLst>
                                    <p:animMotion origin="layout" path="M -8.33333E-7 3.2948E-6 L 0.49219 3.2948E-6 " pathEditMode="relative" rAng="0" ptsTypes="AA">
                                      <p:cBhvr>
                                        <p:cTn id="15" dur="500" fill="hold"/>
                                        <p:tgtEl>
                                          <p:spTgt spid="50"/>
                                        </p:tgtEl>
                                        <p:attrNameLst>
                                          <p:attrName>ppt_x</p:attrName>
                                          <p:attrName>ppt_y</p:attrName>
                                        </p:attrNameLst>
                                      </p:cBhvr>
                                      <p:rCtr x="246" y="0"/>
                                    </p:animMotion>
                                  </p:childTnLst>
                                </p:cTn>
                              </p:par>
                            </p:childTnLst>
                          </p:cTn>
                        </p:par>
                        <p:par>
                          <p:cTn id="16" fill="hold">
                            <p:stCondLst>
                              <p:cond delay="0"/>
                            </p:stCondLst>
                            <p:childTnLst>
                              <p:par>
                                <p:cTn id="17" presetID="1" presetClass="exit" presetSubtype="0" fill="hold" grpId="2" nodeType="afterEffect">
                                  <p:stCondLst>
                                    <p:cond delay="0"/>
                                  </p:stCondLst>
                                  <p:childTnLst>
                                    <p:set>
                                      <p:cBhvr>
                                        <p:cTn id="18" dur="1" fill="hold">
                                          <p:stCondLst>
                                            <p:cond delay="0"/>
                                          </p:stCondLst>
                                        </p:cTn>
                                        <p:tgtEl>
                                          <p:spTgt spid="5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63" presetClass="path" presetSubtype="0" fill="hold" grpId="1" nodeType="withEffect">
                                  <p:stCondLst>
                                    <p:cond delay="0"/>
                                  </p:stCondLst>
                                  <p:childTnLst>
                                    <p:animMotion origin="layout" path="M -8.33333E-7 3.2948E-6 L 0.49219 3.2948E-6 " pathEditMode="relative" rAng="0" ptsTypes="AA">
                                      <p:cBhvr>
                                        <p:cTn id="22" dur="500" fill="hold"/>
                                        <p:tgtEl>
                                          <p:spTgt spid="51"/>
                                        </p:tgtEl>
                                        <p:attrNameLst>
                                          <p:attrName>ppt_x</p:attrName>
                                          <p:attrName>ppt_y</p:attrName>
                                        </p:attrNameLst>
                                      </p:cBhvr>
                                      <p:rCtr x="246" y="0"/>
                                    </p:animMotion>
                                  </p:childTnLst>
                                </p:cTn>
                              </p:par>
                            </p:childTnLst>
                          </p:cTn>
                        </p:par>
                        <p:par>
                          <p:cTn id="23" fill="hold">
                            <p:stCondLst>
                              <p:cond delay="0"/>
                            </p:stCondLst>
                            <p:childTnLst>
                              <p:par>
                                <p:cTn id="24" presetID="1" presetClass="exit" presetSubtype="0" fill="hold" grpId="2" nodeType="afterEffect">
                                  <p:stCondLst>
                                    <p:cond delay="0"/>
                                  </p:stCondLst>
                                  <p:childTnLst>
                                    <p:set>
                                      <p:cBhvr>
                                        <p:cTn id="25" dur="1" fill="hold">
                                          <p:stCondLst>
                                            <p:cond delay="0"/>
                                          </p:stCondLst>
                                        </p:cTn>
                                        <p:tgtEl>
                                          <p:spTgt spid="51"/>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childTnLst>
                                </p:cTn>
                              </p:par>
                              <p:par>
                                <p:cTn id="28" presetID="63" presetClass="path" presetSubtype="0" fill="hold" grpId="1" nodeType="withEffect">
                                  <p:stCondLst>
                                    <p:cond delay="0"/>
                                  </p:stCondLst>
                                  <p:childTnLst>
                                    <p:animMotion origin="layout" path="M -8.33333E-7 3.2948E-6 L 0.49219 3.2948E-6 " pathEditMode="relative" rAng="0" ptsTypes="AA">
                                      <p:cBhvr>
                                        <p:cTn id="29" dur="500" fill="hold"/>
                                        <p:tgtEl>
                                          <p:spTgt spid="52"/>
                                        </p:tgtEl>
                                        <p:attrNameLst>
                                          <p:attrName>ppt_x</p:attrName>
                                          <p:attrName>ppt_y</p:attrName>
                                        </p:attrNameLst>
                                      </p:cBhvr>
                                      <p:rCtr x="246" y="0"/>
                                    </p:animMotion>
                                  </p:childTnLst>
                                </p:cTn>
                              </p:par>
                            </p:childTnLst>
                          </p:cTn>
                        </p:par>
                        <p:par>
                          <p:cTn id="30" fill="hold">
                            <p:stCondLst>
                              <p:cond delay="0"/>
                            </p:stCondLst>
                            <p:childTnLst>
                              <p:par>
                                <p:cTn id="31" presetID="1" presetClass="exit" presetSubtype="0" fill="hold" grpId="2" nodeType="afterEffect">
                                  <p:stCondLst>
                                    <p:cond delay="0"/>
                                  </p:stCondLst>
                                  <p:childTnLst>
                                    <p:set>
                                      <p:cBhvr>
                                        <p:cTn id="32" dur="1" fill="hold">
                                          <p:stCondLst>
                                            <p:cond delay="0"/>
                                          </p:stCondLst>
                                        </p:cTn>
                                        <p:tgtEl>
                                          <p:spTgt spid="5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63" presetClass="path" presetSubtype="0" fill="hold" grpId="1" nodeType="withEffect">
                                  <p:stCondLst>
                                    <p:cond delay="0"/>
                                  </p:stCondLst>
                                  <p:childTnLst>
                                    <p:animMotion origin="layout" path="M -8.33333E-7 3.2948E-6 L 0.49219 3.2948E-6 " pathEditMode="relative" rAng="0" ptsTypes="AA">
                                      <p:cBhvr>
                                        <p:cTn id="36" dur="500" fill="hold"/>
                                        <p:tgtEl>
                                          <p:spTgt spid="53"/>
                                        </p:tgtEl>
                                        <p:attrNameLst>
                                          <p:attrName>ppt_x</p:attrName>
                                          <p:attrName>ppt_y</p:attrName>
                                        </p:attrNameLst>
                                      </p:cBhvr>
                                      <p:rCtr x="246" y="0"/>
                                    </p:animMotion>
                                  </p:childTnLst>
                                </p:cTn>
                              </p:par>
                            </p:childTnLst>
                          </p:cTn>
                        </p:par>
                        <p:par>
                          <p:cTn id="37" fill="hold">
                            <p:stCondLst>
                              <p:cond delay="0"/>
                            </p:stCondLst>
                            <p:childTnLst>
                              <p:par>
                                <p:cTn id="38" presetID="1" presetClass="exit" presetSubtype="0" fill="hold" grpId="2" nodeType="afterEffect">
                                  <p:stCondLst>
                                    <p:cond delay="0"/>
                                  </p:stCondLst>
                                  <p:childTnLst>
                                    <p:set>
                                      <p:cBhvr>
                                        <p:cTn id="39" dur="1" fill="hold">
                                          <p:stCondLst>
                                            <p:cond delay="0"/>
                                          </p:stCondLst>
                                        </p:cTn>
                                        <p:tgtEl>
                                          <p:spTgt spid="53"/>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childTnLst>
                                </p:cTn>
                              </p:par>
                              <p:par>
                                <p:cTn id="42" presetID="63" presetClass="path" presetSubtype="0" fill="hold" grpId="1" nodeType="withEffect">
                                  <p:stCondLst>
                                    <p:cond delay="0"/>
                                  </p:stCondLst>
                                  <p:childTnLst>
                                    <p:animMotion origin="layout" path="M -8.33333E-7 3.2948E-6 L 0.49219 3.2948E-6 " pathEditMode="relative" rAng="0" ptsTypes="AA">
                                      <p:cBhvr>
                                        <p:cTn id="43" dur="500" fill="hold"/>
                                        <p:tgtEl>
                                          <p:spTgt spid="54"/>
                                        </p:tgtEl>
                                        <p:attrNameLst>
                                          <p:attrName>ppt_x</p:attrName>
                                          <p:attrName>ppt_y</p:attrName>
                                        </p:attrNameLst>
                                      </p:cBhvr>
                                      <p:rCtr x="246" y="0"/>
                                    </p:animMotion>
                                  </p:childTnLst>
                                </p:cTn>
                              </p:par>
                            </p:childTnLst>
                          </p:cTn>
                        </p:par>
                        <p:par>
                          <p:cTn id="44" fill="hold">
                            <p:stCondLst>
                              <p:cond delay="0"/>
                            </p:stCondLst>
                            <p:childTnLst>
                              <p:par>
                                <p:cTn id="45" presetID="1" presetClass="exit" presetSubtype="0" fill="hold" grpId="2" nodeType="afterEffect">
                                  <p:stCondLst>
                                    <p:cond delay="0"/>
                                  </p:stCondLst>
                                  <p:childTnLst>
                                    <p:set>
                                      <p:cBhvr>
                                        <p:cTn id="46" dur="1" fill="hold">
                                          <p:stCondLst>
                                            <p:cond delay="0"/>
                                          </p:stCondLst>
                                        </p:cTn>
                                        <p:tgtEl>
                                          <p:spTgt spid="5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63" presetClass="path" presetSubtype="0" fill="hold" grpId="1" nodeType="withEffect">
                                  <p:stCondLst>
                                    <p:cond delay="0"/>
                                  </p:stCondLst>
                                  <p:childTnLst>
                                    <p:animMotion origin="layout" path="M -8.33333E-7 3.2948E-6 L 0.49219 3.2948E-6 " pathEditMode="relative" rAng="0" ptsTypes="AA">
                                      <p:cBhvr>
                                        <p:cTn id="50" dur="500" fill="hold"/>
                                        <p:tgtEl>
                                          <p:spTgt spid="55"/>
                                        </p:tgtEl>
                                        <p:attrNameLst>
                                          <p:attrName>ppt_x</p:attrName>
                                          <p:attrName>ppt_y</p:attrName>
                                        </p:attrNameLst>
                                      </p:cBhvr>
                                      <p:rCtr x="246" y="0"/>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2" nodeType="clickEffect">
                                  <p:stCondLst>
                                    <p:cond delay="0"/>
                                  </p:stCondLst>
                                  <p:childTnLst>
                                    <p:set>
                                      <p:cBhvr>
                                        <p:cTn id="5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9" grpId="2" animBg="1"/>
      <p:bldP spid="50" grpId="0" animBg="1"/>
      <p:bldP spid="50" grpId="1" animBg="1"/>
      <p:bldP spid="50" grpId="2" animBg="1"/>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11288" t="25489" r="9957" b="551"/>
          <a:stretch>
            <a:fillRect/>
          </a:stretch>
        </p:blipFill>
        <p:spPr bwMode="auto">
          <a:xfrm>
            <a:off x="316230" y="1017587"/>
            <a:ext cx="5162331" cy="3630613"/>
          </a:xfrm>
          <a:prstGeom prst="rect">
            <a:avLst/>
          </a:prstGeom>
          <a:noFill/>
        </p:spPr>
      </p:pic>
      <p:sp>
        <p:nvSpPr>
          <p:cNvPr id="43" name="TextBox 42"/>
          <p:cNvSpPr txBox="1"/>
          <p:nvPr/>
        </p:nvSpPr>
        <p:spPr>
          <a:xfrm>
            <a:off x="383337" y="278269"/>
            <a:ext cx="8305800" cy="461665"/>
          </a:xfrm>
          <a:prstGeom prst="rect">
            <a:avLst/>
          </a:prstGeom>
          <a:noFill/>
        </p:spPr>
        <p:txBody>
          <a:bodyPr wrap="square" rtlCol="0">
            <a:spAutoFit/>
          </a:bodyPr>
          <a:lstStyle/>
          <a:p>
            <a:r>
              <a:rPr lang="zh-CN" altLang="en-US" sz="2400" b="1" dirty="0"/>
              <a:t>滑动窗口检测</a:t>
            </a:r>
            <a:endParaRPr lang="en-US" sz="2400" b="1" dirty="0"/>
          </a:p>
        </p:txBody>
      </p:sp>
      <p:sp>
        <p:nvSpPr>
          <p:cNvPr id="11" name="Rectangle 5"/>
          <p:cNvSpPr>
            <a:spLocks noChangeArrowheads="1"/>
          </p:cNvSpPr>
          <p:nvPr/>
        </p:nvSpPr>
        <p:spPr bwMode="auto">
          <a:xfrm>
            <a:off x="2373629" y="1015420"/>
            <a:ext cx="421437" cy="842874"/>
          </a:xfrm>
          <a:prstGeom prst="rect">
            <a:avLst/>
          </a:prstGeom>
          <a:noFill/>
          <a:ln w="38100">
            <a:solidFill>
              <a:srgbClr val="00FF00"/>
            </a:solidFill>
            <a:miter lim="800000"/>
          </a:ln>
          <a:effectLst/>
        </p:spPr>
        <p:txBody>
          <a:bodyPr wrap="none" anchor="ctr"/>
          <a:lstStyle/>
          <a:p>
            <a:endParaRPr lang="en-US" dirty="0"/>
          </a:p>
        </p:txBody>
      </p:sp>
      <p:sp>
        <p:nvSpPr>
          <p:cNvPr id="12" name="Rectangle 5"/>
          <p:cNvSpPr>
            <a:spLocks noChangeArrowheads="1"/>
          </p:cNvSpPr>
          <p:nvPr/>
        </p:nvSpPr>
        <p:spPr bwMode="auto">
          <a:xfrm>
            <a:off x="2720033" y="1015420"/>
            <a:ext cx="421437" cy="842874"/>
          </a:xfrm>
          <a:prstGeom prst="rect">
            <a:avLst/>
          </a:prstGeom>
          <a:noFill/>
          <a:ln w="38100">
            <a:solidFill>
              <a:srgbClr val="00FF00"/>
            </a:solidFill>
            <a:miter lim="800000"/>
          </a:ln>
          <a:effectLst/>
        </p:spPr>
        <p:txBody>
          <a:bodyPr wrap="none" anchor="ctr"/>
          <a:lstStyle/>
          <a:p>
            <a:endParaRPr lang="en-US" dirty="0"/>
          </a:p>
        </p:txBody>
      </p:sp>
      <p:sp>
        <p:nvSpPr>
          <p:cNvPr id="13" name="Rectangle 5"/>
          <p:cNvSpPr>
            <a:spLocks noChangeArrowheads="1"/>
          </p:cNvSpPr>
          <p:nvPr/>
        </p:nvSpPr>
        <p:spPr bwMode="auto">
          <a:xfrm>
            <a:off x="4507230" y="1017587"/>
            <a:ext cx="421437" cy="842874"/>
          </a:xfrm>
          <a:prstGeom prst="rect">
            <a:avLst/>
          </a:prstGeom>
          <a:noFill/>
          <a:ln w="38100">
            <a:solidFill>
              <a:srgbClr val="00FF00"/>
            </a:solidFill>
            <a:miter lim="800000"/>
          </a:ln>
          <a:effectLst/>
        </p:spPr>
        <p:txBody>
          <a:bodyPr wrap="none" anchor="ctr"/>
          <a:lstStyle/>
          <a:p>
            <a:endParaRPr lang="en-US" dirty="0"/>
          </a:p>
        </p:txBody>
      </p:sp>
      <p:sp>
        <p:nvSpPr>
          <p:cNvPr id="14" name="Rectangle 5"/>
          <p:cNvSpPr>
            <a:spLocks noChangeArrowheads="1"/>
          </p:cNvSpPr>
          <p:nvPr/>
        </p:nvSpPr>
        <p:spPr bwMode="auto">
          <a:xfrm>
            <a:off x="392430" y="1778635"/>
            <a:ext cx="609600" cy="1219200"/>
          </a:xfrm>
          <a:prstGeom prst="rect">
            <a:avLst/>
          </a:prstGeom>
          <a:noFill/>
          <a:ln w="38100">
            <a:solidFill>
              <a:srgbClr val="00FF00"/>
            </a:solidFill>
            <a:miter lim="800000"/>
          </a:ln>
          <a:effectLst/>
        </p:spPr>
        <p:txBody>
          <a:bodyPr wrap="none" anchor="ctr"/>
          <a:lstStyle/>
          <a:p>
            <a:endParaRPr lang="en-US" dirty="0"/>
          </a:p>
        </p:txBody>
      </p:sp>
      <p:sp>
        <p:nvSpPr>
          <p:cNvPr id="15" name="Rectangle 5"/>
          <p:cNvSpPr>
            <a:spLocks noChangeArrowheads="1"/>
          </p:cNvSpPr>
          <p:nvPr/>
        </p:nvSpPr>
        <p:spPr bwMode="auto">
          <a:xfrm>
            <a:off x="773430" y="1766093"/>
            <a:ext cx="609600" cy="1219200"/>
          </a:xfrm>
          <a:prstGeom prst="rect">
            <a:avLst/>
          </a:prstGeom>
          <a:noFill/>
          <a:ln w="38100">
            <a:solidFill>
              <a:srgbClr val="00FF00"/>
            </a:solidFill>
            <a:miter lim="800000"/>
          </a:ln>
          <a:effectLst/>
        </p:spPr>
        <p:txBody>
          <a:bodyPr wrap="none" anchor="ctr"/>
          <a:lstStyle/>
          <a:p>
            <a:endParaRPr lang="en-US" dirty="0"/>
          </a:p>
        </p:txBody>
      </p:sp>
      <p:sp>
        <p:nvSpPr>
          <p:cNvPr id="16" name="Rectangle 5"/>
          <p:cNvSpPr>
            <a:spLocks noChangeArrowheads="1"/>
          </p:cNvSpPr>
          <p:nvPr/>
        </p:nvSpPr>
        <p:spPr bwMode="auto">
          <a:xfrm>
            <a:off x="3141470" y="2082573"/>
            <a:ext cx="832360" cy="1664720"/>
          </a:xfrm>
          <a:prstGeom prst="rect">
            <a:avLst/>
          </a:prstGeom>
          <a:noFill/>
          <a:ln w="38100">
            <a:solidFill>
              <a:srgbClr val="00FF00"/>
            </a:solidFill>
            <a:miter lim="800000"/>
          </a:ln>
          <a:effectLst/>
        </p:spPr>
        <p:txBody>
          <a:bodyPr wrap="none" anchor="ctr"/>
          <a:lstStyle/>
          <a:p>
            <a:endParaRPr lang="en-US" dirty="0"/>
          </a:p>
        </p:txBody>
      </p:sp>
      <p:sp>
        <p:nvSpPr>
          <p:cNvPr id="17" name="Rectangle 5"/>
          <p:cNvSpPr>
            <a:spLocks noChangeArrowheads="1"/>
          </p:cNvSpPr>
          <p:nvPr/>
        </p:nvSpPr>
        <p:spPr bwMode="auto">
          <a:xfrm>
            <a:off x="3719575" y="2073048"/>
            <a:ext cx="832360" cy="1664720"/>
          </a:xfrm>
          <a:prstGeom prst="rect">
            <a:avLst/>
          </a:prstGeom>
          <a:noFill/>
          <a:ln w="38100">
            <a:solidFill>
              <a:srgbClr val="00FF00"/>
            </a:solidFill>
            <a:miter lim="800000"/>
          </a:ln>
          <a:effectLst/>
        </p:spPr>
        <p:txBody>
          <a:bodyPr wrap="none" anchor="ctr"/>
          <a:lstStyle/>
          <a:p>
            <a:endParaRPr lang="en-US" dirty="0"/>
          </a:p>
        </p:txBody>
      </p:sp>
      <p:sp>
        <p:nvSpPr>
          <p:cNvPr id="2" name="文本框 1"/>
          <p:cNvSpPr txBox="1"/>
          <p:nvPr/>
        </p:nvSpPr>
        <p:spPr>
          <a:xfrm>
            <a:off x="6035675" y="1015365"/>
            <a:ext cx="2938780" cy="2584450"/>
          </a:xfrm>
          <a:prstGeom prst="rect">
            <a:avLst/>
          </a:prstGeom>
          <a:noFill/>
        </p:spPr>
        <p:txBody>
          <a:bodyPr wrap="square" rtlCol="0">
            <a:spAutoFit/>
          </a:bodyPr>
          <a:p>
            <a:r>
              <a:rPr lang="zh-CN" altLang="en-US">
                <a:latin typeface="仿宋" panose="02010609060101010101" charset="-122"/>
                <a:ea typeface="仿宋" panose="02010609060101010101" charset="-122"/>
              </a:rPr>
              <a:t>其实就是用不同大小的图，在图片上从左到右，从上到下的搜索，找到你要的目标，因为目标的大小不一样，所以很多时候你看你需要很多个尺寸的框来搜索。</a:t>
            </a:r>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所以它是属于穷举法，一直找到适合的为止。</a:t>
            </a:r>
            <a:endParaRPr lang="zh-CN" altLang="en-US">
              <a:latin typeface="仿宋" panose="02010609060101010101" charset="-122"/>
              <a:ea typeface="仿宋" panose="0201060906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418897" y="139"/>
            <a:ext cx="8305800" cy="461665"/>
          </a:xfrm>
          <a:prstGeom prst="rect">
            <a:avLst/>
          </a:prstGeom>
          <a:noFill/>
        </p:spPr>
        <p:txBody>
          <a:bodyPr wrap="square" rtlCol="0">
            <a:spAutoFit/>
          </a:bodyPr>
          <a:lstStyle/>
          <a:p>
            <a:r>
              <a:rPr lang="zh-CN" altLang="en-US" sz="2400" b="1" dirty="0"/>
              <a:t>滑动窗口检测</a:t>
            </a:r>
            <a:endParaRPr lang="en-US" sz="2400" b="1" dirty="0"/>
          </a:p>
        </p:txBody>
      </p:sp>
      <p:pic>
        <p:nvPicPr>
          <p:cNvPr id="3" name="图片 2" descr="sliding-window-animated-adrian"/>
          <p:cNvPicPr>
            <a:picLocks noChangeAspect="1"/>
          </p:cNvPicPr>
          <p:nvPr/>
        </p:nvPicPr>
        <p:blipFill>
          <a:blip r:embed="rId1"/>
          <a:stretch>
            <a:fillRect/>
          </a:stretch>
        </p:blipFill>
        <p:spPr>
          <a:xfrm>
            <a:off x="3619500" y="797560"/>
            <a:ext cx="5524500" cy="4345940"/>
          </a:xfrm>
          <a:prstGeom prst="rect">
            <a:avLst/>
          </a:prstGeom>
        </p:spPr>
      </p:pic>
      <p:sp>
        <p:nvSpPr>
          <p:cNvPr id="4" name="文本框 3"/>
          <p:cNvSpPr txBox="1"/>
          <p:nvPr/>
        </p:nvSpPr>
        <p:spPr>
          <a:xfrm>
            <a:off x="135255" y="673735"/>
            <a:ext cx="3401695" cy="3138170"/>
          </a:xfrm>
          <a:prstGeom prst="rect">
            <a:avLst/>
          </a:prstGeom>
          <a:noFill/>
        </p:spPr>
        <p:txBody>
          <a:bodyPr wrap="square" rtlCol="0">
            <a:spAutoFit/>
          </a:bodyPr>
          <a:p>
            <a:r>
              <a:rPr lang="zh-CN" altLang="en-US" b="1">
                <a:latin typeface="黑体" panose="02010609060101010101" charset="-122"/>
                <a:ea typeface="黑体" panose="02010609060101010101" charset="-122"/>
                <a:cs typeface="仿宋" panose="02010609060101010101" charset="-122"/>
              </a:rPr>
              <a:t>滑动窗口</a:t>
            </a:r>
            <a:r>
              <a:rPr lang="zh-CN" altLang="en-US">
                <a:latin typeface="仿宋" panose="02010609060101010101" charset="-122"/>
                <a:ea typeface="仿宋" panose="02010609060101010101" charset="-122"/>
                <a:cs typeface="仿宋" panose="02010609060101010101" charset="-122"/>
              </a:rPr>
              <a:t>是目标检测中最简单的一个。就是暴力枚举侯选框的尺寸和位置,每次裁剪得到一张小图,将每个小图送进后面的分类器进行分类。早年后面通常会接一个计算量比较小的分类器,比如SVM,随着算力的提升,现在常常后面会接CNN。</a:t>
            </a:r>
            <a:endParaRPr lang="zh-CN" altLang="en-US">
              <a:latin typeface="仿宋" panose="02010609060101010101" charset="-122"/>
              <a:ea typeface="仿宋" panose="02010609060101010101" charset="-122"/>
              <a:cs typeface="仿宋" panose="02010609060101010101" charset="-122"/>
            </a:endParaRPr>
          </a:p>
          <a:p>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问题：是这个框的大小怎么与目标大小差不多呢？</a:t>
            </a:r>
            <a:endParaRPr lang="zh-CN" altLang="en-US">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383337" y="278269"/>
            <a:ext cx="8305800" cy="461665"/>
          </a:xfrm>
          <a:prstGeom prst="rect">
            <a:avLst/>
          </a:prstGeom>
          <a:noFill/>
        </p:spPr>
        <p:txBody>
          <a:bodyPr wrap="square" rtlCol="0">
            <a:spAutoFit/>
          </a:bodyPr>
          <a:lstStyle/>
          <a:p>
            <a:r>
              <a:rPr lang="zh-CN" altLang="en-US" sz="2400" b="1" dirty="0"/>
              <a:t>滑动窗口检测</a:t>
            </a:r>
            <a:endParaRPr lang="en-US" sz="2400" b="1" dirty="0"/>
          </a:p>
        </p:txBody>
      </p:sp>
      <p:sp>
        <p:nvSpPr>
          <p:cNvPr id="2" name="文本框 1"/>
          <p:cNvSpPr txBox="1"/>
          <p:nvPr/>
        </p:nvSpPr>
        <p:spPr>
          <a:xfrm>
            <a:off x="443230" y="1015365"/>
            <a:ext cx="8531225" cy="645160"/>
          </a:xfrm>
          <a:prstGeom prst="rect">
            <a:avLst/>
          </a:prstGeom>
          <a:noFill/>
        </p:spPr>
        <p:txBody>
          <a:bodyPr wrap="square" rtlCol="0">
            <a:spAutoFit/>
          </a:bodyPr>
          <a:p>
            <a:r>
              <a:rPr lang="zh-CN" altLang="en-US">
                <a:latin typeface="仿宋" panose="02010609060101010101" charset="-122"/>
                <a:ea typeface="仿宋" panose="02010609060101010101" charset="-122"/>
              </a:rPr>
              <a:t>用不同大小的框进行滑动窗口，处理完的窗口当然会有很多重叠的框。这种重合度可以用</a:t>
            </a:r>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rPr>
              <a:t>交并比</a:t>
            </a:r>
            <a:r>
              <a:rPr lang="en-US" altLang="zh-CN">
                <a:latin typeface="仿宋" panose="02010609060101010101" charset="-122"/>
                <a:ea typeface="仿宋" panose="02010609060101010101" charset="-122"/>
              </a:rPr>
              <a:t>(IoU)”</a:t>
            </a:r>
            <a:r>
              <a:rPr lang="zh-CN" altLang="en-US">
                <a:latin typeface="仿宋" panose="02010609060101010101" charset="-122"/>
                <a:ea typeface="仿宋" panose="02010609060101010101" charset="-122"/>
              </a:rPr>
              <a:t>来反映。</a:t>
            </a:r>
            <a:endParaRPr lang="en-US" altLang="zh-CN">
              <a:latin typeface="仿宋" panose="02010609060101010101" charset="-122"/>
              <a:ea typeface="仿宋" panose="02010609060101010101" charset="-122"/>
            </a:endParaRPr>
          </a:p>
        </p:txBody>
      </p:sp>
      <p:pic>
        <p:nvPicPr>
          <p:cNvPr id="3" name="图片 2" descr="7T6(Z~ICKZT%%E3X]7M8U3Y"/>
          <p:cNvPicPr>
            <a:picLocks noChangeAspect="1"/>
          </p:cNvPicPr>
          <p:nvPr>
            <p:custDataLst>
              <p:tags r:id="rId1"/>
            </p:custDataLst>
          </p:nvPr>
        </p:nvPicPr>
        <p:blipFill>
          <a:blip r:embed="rId2"/>
          <a:stretch>
            <a:fillRect/>
          </a:stretch>
        </p:blipFill>
        <p:spPr>
          <a:xfrm>
            <a:off x="-119380" y="1882775"/>
            <a:ext cx="4987290" cy="1797685"/>
          </a:xfrm>
          <a:prstGeom prst="rect">
            <a:avLst/>
          </a:prstGeom>
        </p:spPr>
      </p:pic>
      <p:pic>
        <p:nvPicPr>
          <p:cNvPr id="4" name="图片 3" descr="}8SPB3IM{~RTN697XBL~GDC"/>
          <p:cNvPicPr>
            <a:picLocks noChangeAspect="1"/>
          </p:cNvPicPr>
          <p:nvPr/>
        </p:nvPicPr>
        <p:blipFill>
          <a:blip r:embed="rId3"/>
          <a:stretch>
            <a:fillRect/>
          </a:stretch>
        </p:blipFill>
        <p:spPr>
          <a:xfrm>
            <a:off x="4791075" y="1882775"/>
            <a:ext cx="4408170" cy="32365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383337" y="278269"/>
            <a:ext cx="8305800" cy="461665"/>
          </a:xfrm>
          <a:prstGeom prst="rect">
            <a:avLst/>
          </a:prstGeom>
          <a:noFill/>
        </p:spPr>
        <p:txBody>
          <a:bodyPr wrap="square" rtlCol="0">
            <a:spAutoFit/>
          </a:bodyPr>
          <a:lstStyle/>
          <a:p>
            <a:r>
              <a:rPr lang="zh-CN" altLang="en-US" sz="2400" b="1" dirty="0"/>
              <a:t>滑动窗口检测</a:t>
            </a:r>
            <a:endParaRPr lang="en-US" sz="2400" b="1" dirty="0"/>
          </a:p>
        </p:txBody>
      </p:sp>
      <p:sp>
        <p:nvSpPr>
          <p:cNvPr id="2" name="文本框 1"/>
          <p:cNvSpPr txBox="1"/>
          <p:nvPr/>
        </p:nvSpPr>
        <p:spPr>
          <a:xfrm>
            <a:off x="306705" y="739775"/>
            <a:ext cx="8531225" cy="1137285"/>
          </a:xfrm>
          <a:prstGeom prst="rect">
            <a:avLst/>
          </a:prstGeom>
          <a:noFill/>
        </p:spPr>
        <p:txBody>
          <a:bodyPr wrap="square" rtlCol="0">
            <a:spAutoFit/>
          </a:bodyPr>
          <a:p>
            <a:r>
              <a:rPr lang="zh-CN" sz="1600" b="1">
                <a:latin typeface="仿宋" panose="02010609060101010101" charset="-122"/>
                <a:ea typeface="仿宋" panose="02010609060101010101" charset="-122"/>
              </a:rPr>
              <a:t>然后可以用</a:t>
            </a:r>
            <a:r>
              <a:rPr lang="zh-CN" sz="1600" b="1">
                <a:solidFill>
                  <a:srgbClr val="FF0000"/>
                </a:solidFill>
                <a:latin typeface="仿宋" panose="02010609060101010101" charset="-122"/>
                <a:ea typeface="仿宋" panose="02010609060101010101" charset="-122"/>
              </a:rPr>
              <a:t>非极大抑制(NMS)</a:t>
            </a:r>
            <a:r>
              <a:rPr lang="zh-CN" sz="1600" b="1">
                <a:latin typeface="仿宋" panose="02010609060101010101" charset="-122"/>
                <a:ea typeface="仿宋" panose="02010609060101010101" charset="-122"/>
              </a:rPr>
              <a:t>来选择：把很多重叠的框按照分类分数排个序，取出最高的那个，把一些和他</a:t>
            </a:r>
            <a:r>
              <a:rPr lang="zh-CN" sz="1600" b="1" u="sng">
                <a:latin typeface="黑体" panose="02010609060101010101" charset="-122"/>
                <a:ea typeface="黑体" panose="02010609060101010101" charset="-122"/>
              </a:rPr>
              <a:t>交并比</a:t>
            </a:r>
            <a:r>
              <a:rPr lang="zh-CN" sz="1600" b="1">
                <a:latin typeface="仿宋" panose="02010609060101010101" charset="-122"/>
                <a:ea typeface="仿宋" panose="02010609060101010101" charset="-122"/>
              </a:rPr>
              <a:t>大的给抛弃了，设一个阈值如</a:t>
            </a:r>
            <a:r>
              <a:rPr lang="en-US" altLang="zh-CN" sz="1600" b="1">
                <a:latin typeface="仿宋" panose="02010609060101010101" charset="-122"/>
                <a:ea typeface="仿宋" panose="02010609060101010101" charset="-122"/>
              </a:rPr>
              <a:t>0.4</a:t>
            </a:r>
            <a:r>
              <a:rPr lang="zh-CN" altLang="en-US" sz="1600" b="1">
                <a:latin typeface="仿宋" panose="02010609060101010101" charset="-122"/>
                <a:ea typeface="仿宋" panose="02010609060101010101" charset="-122"/>
              </a:rPr>
              <a:t>，大于</a:t>
            </a:r>
            <a:r>
              <a:rPr lang="zh-CN" sz="1600" b="1">
                <a:latin typeface="仿宋" panose="02010609060101010101" charset="-122"/>
                <a:ea typeface="仿宋" panose="02010609060101010101" charset="-122"/>
                <a:sym typeface="+mn-ea"/>
              </a:rPr>
              <a:t>阈值</a:t>
            </a:r>
            <a:r>
              <a:rPr lang="en-US" altLang="zh-CN" sz="1600" b="1">
                <a:latin typeface="仿宋" panose="02010609060101010101" charset="-122"/>
                <a:ea typeface="仿宋" panose="02010609060101010101" charset="-122"/>
                <a:sym typeface="+mn-ea"/>
              </a:rPr>
              <a:t>0.4</a:t>
            </a:r>
            <a:r>
              <a:rPr lang="zh-CN" altLang="en-US" sz="1600" b="1">
                <a:latin typeface="仿宋" panose="02010609060101010101" charset="-122"/>
                <a:ea typeface="仿宋" panose="02010609060101010101" charset="-122"/>
                <a:sym typeface="+mn-ea"/>
              </a:rPr>
              <a:t>的就删除</a:t>
            </a:r>
            <a:r>
              <a:rPr lang="zh-CN" sz="1600" b="1">
                <a:latin typeface="仿宋" panose="02010609060101010101" charset="-122"/>
                <a:ea typeface="仿宋" panose="02010609060101010101" charset="-122"/>
              </a:rPr>
              <a:t>。</a:t>
            </a:r>
            <a:r>
              <a:rPr lang="zh-CN" sz="1600" b="1">
                <a:latin typeface="仿宋" panose="02010609060101010101" charset="-122"/>
                <a:ea typeface="仿宋" panose="02010609060101010101" charset="-122"/>
              </a:rPr>
              <a:t>然后剩下的一些继续做非极大抑制,直到全部处理完，最后留下的既是分类分</a:t>
            </a:r>
            <a:r>
              <a:rPr lang="zh-CN" b="1">
                <a:latin typeface="仿宋" panose="02010609060101010101" charset="-122"/>
                <a:ea typeface="仿宋" panose="02010609060101010101" charset="-122"/>
              </a:rPr>
              <a:t>数高的，又是框比较合适的窗口。</a:t>
            </a:r>
            <a:endParaRPr lang="zh-CN" b="1">
              <a:latin typeface="仿宋" panose="02010609060101010101" charset="-122"/>
              <a:ea typeface="仿宋" panose="02010609060101010101" charset="-122"/>
            </a:endParaRPr>
          </a:p>
        </p:txBody>
      </p:sp>
      <p:pic>
        <p:nvPicPr>
          <p:cNvPr id="5" name="图片 4" descr="[G8B}ARHB_W3`})TJOO[GIP"/>
          <p:cNvPicPr>
            <a:picLocks noChangeAspect="1"/>
          </p:cNvPicPr>
          <p:nvPr/>
        </p:nvPicPr>
        <p:blipFill>
          <a:blip r:embed="rId1"/>
          <a:stretch>
            <a:fillRect/>
          </a:stretch>
        </p:blipFill>
        <p:spPr>
          <a:xfrm>
            <a:off x="17145" y="2040255"/>
            <a:ext cx="4201160" cy="3042285"/>
          </a:xfrm>
          <a:prstGeom prst="rect">
            <a:avLst/>
          </a:prstGeom>
        </p:spPr>
      </p:pic>
      <p:sp>
        <p:nvSpPr>
          <p:cNvPr id="6" name="文本框 5"/>
          <p:cNvSpPr txBox="1"/>
          <p:nvPr/>
        </p:nvSpPr>
        <p:spPr>
          <a:xfrm>
            <a:off x="4218305" y="1656080"/>
            <a:ext cx="4925695" cy="3538220"/>
          </a:xfrm>
          <a:prstGeom prst="rect">
            <a:avLst/>
          </a:prstGeom>
          <a:noFill/>
        </p:spPr>
        <p:txBody>
          <a:bodyPr wrap="square" rtlCol="0">
            <a:spAutoFit/>
          </a:bodyPr>
          <a:p>
            <a:r>
              <a:rPr lang="zh-CN" altLang="en-US" sz="1600" b="1">
                <a:latin typeface="黑体" panose="02010609060101010101" charset="-122"/>
                <a:ea typeface="黑体" panose="02010609060101010101" charset="-122"/>
                <a:cs typeface="仿宋" panose="02010609060101010101" charset="-122"/>
              </a:rPr>
              <a:t>整体流程</a:t>
            </a:r>
            <a:r>
              <a:rPr lang="zh-CN" altLang="en-US" sz="1600" b="1">
                <a:latin typeface="仿宋" panose="02010609060101010101" charset="-122"/>
                <a:ea typeface="仿宋" panose="02010609060101010101" charset="-122"/>
                <a:cs typeface="仿宋" panose="02010609060101010101" charset="-122"/>
              </a:rPr>
              <a:t>：</a:t>
            </a:r>
            <a:endParaRPr lang="zh-CN" altLang="en-US" sz="1600" b="1">
              <a:latin typeface="仿宋" panose="02010609060101010101" charset="-122"/>
              <a:ea typeface="仿宋" panose="02010609060101010101" charset="-122"/>
              <a:cs typeface="仿宋" panose="02010609060101010101" charset="-122"/>
            </a:endParaRPr>
          </a:p>
          <a:p>
            <a:r>
              <a:rPr lang="zh-CN" altLang="en-US" sz="1600" b="1">
                <a:latin typeface="仿宋" panose="02010609060101010101" charset="-122"/>
                <a:ea typeface="仿宋" panose="02010609060101010101" charset="-122"/>
                <a:cs typeface="仿宋" panose="02010609060101010101" charset="-122"/>
              </a:rPr>
              <a:t>1.我们把要找的目标先训练好分类器，比如图中的狗，人，汽车，马需要训练一个4分类器。比如用SVM或者CNN训练一个分类器，输入一个固定大小图片，输出类别概率。</a:t>
            </a:r>
            <a:endParaRPr lang="zh-CN" altLang="en-US" sz="1600" b="1">
              <a:latin typeface="仿宋" panose="02010609060101010101" charset="-122"/>
              <a:ea typeface="仿宋" panose="02010609060101010101" charset="-122"/>
              <a:cs typeface="仿宋" panose="02010609060101010101" charset="-122"/>
            </a:endParaRPr>
          </a:p>
          <a:p>
            <a:r>
              <a:rPr lang="zh-CN" altLang="en-US" sz="1600" b="1">
                <a:latin typeface="仿宋" panose="02010609060101010101" charset="-122"/>
                <a:ea typeface="仿宋" panose="02010609060101010101" charset="-122"/>
                <a:cs typeface="仿宋" panose="02010609060101010101" charset="-122"/>
              </a:rPr>
              <a:t>2.用很多不同大小的窗口进行移动，把图片分成很多个小窗口，然后把每个窗口喂给分类器，如果给出较高的分类分数，那就说明这个窗口有物体就保留，这样处理完所有窗口。</a:t>
            </a:r>
            <a:endParaRPr lang="zh-CN" altLang="en-US" sz="1600" b="1">
              <a:latin typeface="仿宋" panose="02010609060101010101" charset="-122"/>
              <a:ea typeface="仿宋" panose="02010609060101010101" charset="-122"/>
              <a:cs typeface="仿宋" panose="02010609060101010101" charset="-122"/>
            </a:endParaRPr>
          </a:p>
          <a:p>
            <a:r>
              <a:rPr lang="zh-CN" altLang="en-US" sz="1600" b="1">
                <a:latin typeface="仿宋" panose="02010609060101010101" charset="-122"/>
                <a:ea typeface="仿宋" panose="02010609060101010101" charset="-122"/>
                <a:cs typeface="仿宋" panose="02010609060101010101" charset="-122"/>
              </a:rPr>
              <a:t>3.处理完的窗口会有很多重叠，就使用</a:t>
            </a:r>
            <a:r>
              <a:rPr lang="zh-CN" altLang="en-US" sz="1600" b="1">
                <a:latin typeface="黑体" panose="02010609060101010101" charset="-122"/>
                <a:ea typeface="黑体" panose="02010609060101010101" charset="-122"/>
                <a:cs typeface="仿宋" panose="02010609060101010101" charset="-122"/>
              </a:rPr>
              <a:t>非极大抑制</a:t>
            </a:r>
            <a:r>
              <a:rPr lang="zh-CN" altLang="en-US" sz="1600" b="1">
                <a:latin typeface="仿宋" panose="02010609060101010101" charset="-122"/>
                <a:ea typeface="仿宋" panose="02010609060101010101" charset="-122"/>
                <a:cs typeface="仿宋" panose="02010609060101010101" charset="-122"/>
              </a:rPr>
              <a:t>，留下合适的框，丢弃其他的框。</a:t>
            </a:r>
            <a:endParaRPr lang="zh-CN" altLang="en-US" sz="1600" b="1">
              <a:latin typeface="仿宋" panose="02010609060101010101" charset="-122"/>
              <a:ea typeface="仿宋" panose="02010609060101010101" charset="-122"/>
              <a:cs typeface="仿宋" panose="02010609060101010101" charset="-122"/>
            </a:endParaRPr>
          </a:p>
          <a:p>
            <a:r>
              <a:rPr lang="zh-CN" altLang="en-US" sz="1600" b="1">
                <a:latin typeface="仿宋" panose="02010609060101010101" charset="-122"/>
                <a:ea typeface="仿宋" panose="02010609060101010101" charset="-122"/>
                <a:cs typeface="仿宋" panose="02010609060101010101" charset="-122"/>
              </a:rPr>
              <a:t>4.得到各种窗口和对应的类别，此时可以拿标注的数据框来进行回归，让窗口更加精确点，当然不回归也可以，可能不是很精确啦。</a:t>
            </a:r>
            <a:endParaRPr lang="zh-CN" altLang="en-US" sz="1600" b="1">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61665"/>
          </a:xfrm>
          <a:prstGeom prst="rect">
            <a:avLst/>
          </a:prstGeom>
          <a:noFill/>
        </p:spPr>
        <p:txBody>
          <a:bodyPr wrap="square" rtlCol="0">
            <a:spAutoFit/>
          </a:bodyPr>
          <a:lstStyle/>
          <a:p>
            <a:r>
              <a:rPr lang="zh-CN" altLang="en-US" sz="2400" b="1" dirty="0"/>
              <a:t>文本检测</a:t>
            </a:r>
            <a:endParaRPr lang="en-US" sz="2400" b="1" dirty="0"/>
          </a:p>
        </p:txBody>
      </p:sp>
      <p:pic>
        <p:nvPicPr>
          <p:cNvPr id="1026"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8748" t="20703"/>
          <a:stretch>
            <a:fillRect/>
          </a:stretch>
        </p:blipFill>
        <p:spPr bwMode="auto">
          <a:xfrm>
            <a:off x="1219200" y="779818"/>
            <a:ext cx="6781800" cy="4136624"/>
          </a:xfrm>
          <a:prstGeom prst="rect">
            <a:avLst/>
          </a:prstGeom>
          <a:noFill/>
          <a:ln>
            <a:noFill/>
          </a:ln>
          <a:effectLst/>
        </p:spPr>
      </p:pic>
      <p:sp>
        <p:nvSpPr>
          <p:cNvPr id="62" name="Rectangle 61"/>
          <p:cNvSpPr/>
          <p:nvPr/>
        </p:nvSpPr>
        <p:spPr>
          <a:xfrm>
            <a:off x="2582883" y="1729593"/>
            <a:ext cx="2250281" cy="3532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106875" y="3078814"/>
            <a:ext cx="357002" cy="1549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p:cNvSpPr/>
          <p:nvPr/>
        </p:nvSpPr>
        <p:spPr>
          <a:xfrm>
            <a:off x="4619997" y="2375132"/>
            <a:ext cx="714004" cy="3099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818908" y="3088326"/>
            <a:ext cx="357002" cy="1549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1" grpId="0" animBg="1"/>
      <p:bldP spid="63"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3337" y="278269"/>
            <a:ext cx="8305800" cy="461665"/>
          </a:xfrm>
          <a:prstGeom prst="rect">
            <a:avLst/>
          </a:prstGeom>
          <a:noFill/>
        </p:spPr>
        <p:txBody>
          <a:bodyPr wrap="square" rtlCol="0">
            <a:spAutoFit/>
          </a:bodyPr>
          <a:lstStyle/>
          <a:p>
            <a:r>
              <a:rPr lang="zh-CN" altLang="en-US" sz="2400" b="1" dirty="0"/>
              <a:t>文本检测</a:t>
            </a:r>
            <a:endParaRPr lang="en-US" sz="2400" b="1" dirty="0"/>
          </a:p>
        </p:txBody>
      </p:sp>
      <p:sp>
        <p:nvSpPr>
          <p:cNvPr id="3" name="TextBox 2"/>
          <p:cNvSpPr txBox="1"/>
          <p:nvPr/>
        </p:nvSpPr>
        <p:spPr>
          <a:xfrm>
            <a:off x="1230114" y="3562349"/>
            <a:ext cx="2484292" cy="461665"/>
          </a:xfrm>
          <a:prstGeom prst="rect">
            <a:avLst/>
          </a:prstGeom>
          <a:noFill/>
        </p:spPr>
        <p:txBody>
          <a:bodyPr wrap="square" rtlCol="0">
            <a:spAutoFit/>
          </a:bodyPr>
          <a:lstStyle/>
          <a:p>
            <a:pPr lvl="1"/>
            <a:r>
              <a:rPr lang="zh-CN" altLang="en-US" sz="2400" dirty="0"/>
              <a:t>正例</a:t>
            </a:r>
            <a:endParaRPr lang="en-US" sz="2400" dirty="0"/>
          </a:p>
        </p:txBody>
      </p:sp>
      <p:pic>
        <p:nvPicPr>
          <p:cNvPr id="4" name="Picture 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451536" y="3660350"/>
            <a:ext cx="744855" cy="255270"/>
          </a:xfrm>
          <a:prstGeom prst="rect">
            <a:avLst/>
          </a:prstGeom>
        </p:spPr>
      </p:pic>
      <p:pic>
        <p:nvPicPr>
          <p:cNvPr id="5" name="Picture 4"/>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843395" y="3665547"/>
            <a:ext cx="744855" cy="255270"/>
          </a:xfrm>
          <a:prstGeom prst="rect">
            <a:avLst/>
          </a:prstGeom>
        </p:spPr>
      </p:pic>
      <p:sp>
        <p:nvSpPr>
          <p:cNvPr id="6" name="TextBox 5"/>
          <p:cNvSpPr txBox="1"/>
          <p:nvPr/>
        </p:nvSpPr>
        <p:spPr>
          <a:xfrm>
            <a:off x="5626100" y="3557152"/>
            <a:ext cx="1771650" cy="461665"/>
          </a:xfrm>
          <a:prstGeom prst="rect">
            <a:avLst/>
          </a:prstGeom>
          <a:noFill/>
        </p:spPr>
        <p:txBody>
          <a:bodyPr wrap="square" rtlCol="0">
            <a:spAutoFit/>
          </a:bodyPr>
          <a:lstStyle/>
          <a:p>
            <a:pPr lvl="1"/>
            <a:r>
              <a:rPr lang="zh-CN" altLang="en-US" sz="2400" dirty="0"/>
              <a:t>反例</a:t>
            </a:r>
            <a:endParaRPr lang="en-US" sz="2400" dirty="0"/>
          </a:p>
        </p:txBody>
      </p:sp>
      <p:cxnSp>
        <p:nvCxnSpPr>
          <p:cNvPr id="7" name="Straight Connector 6"/>
          <p:cNvCxnSpPr/>
          <p:nvPr/>
        </p:nvCxnSpPr>
        <p:spPr>
          <a:xfrm>
            <a:off x="4648200" y="1088369"/>
            <a:ext cx="0" cy="3769381"/>
          </a:xfrm>
          <a:prstGeom prst="line">
            <a:avLst/>
          </a:prstGeom>
        </p:spPr>
        <p:style>
          <a:lnRef idx="1">
            <a:schemeClr val="dk1"/>
          </a:lnRef>
          <a:fillRef idx="0">
            <a:schemeClr val="dk1"/>
          </a:fillRef>
          <a:effectRef idx="0">
            <a:schemeClr val="dk1"/>
          </a:effectRef>
          <a:fontRef idx="minor">
            <a:schemeClr val="tx1"/>
          </a:fontRef>
        </p:style>
      </p:cxnSp>
      <p:pic>
        <p:nvPicPr>
          <p:cNvPr id="8" name="Picture 3" descr="C:\Users\tlow\Desktop\cs229a\lectures-slides\assets\19\stuff\posImg.png"/>
          <p:cNvPicPr>
            <a:picLocks noChangeAspect="1" noChangeArrowheads="1"/>
          </p:cNvPicPr>
          <p:nvPr/>
        </p:nvPicPr>
        <p:blipFill rotWithShape="1">
          <a:blip r:embed="rId5">
            <a:extLst>
              <a:ext uri="{28A0092B-C50C-407E-A947-70E740481C1C}">
                <a14:useLocalDpi xmlns:a14="http://schemas.microsoft.com/office/drawing/2010/main" val="0"/>
              </a:ext>
            </a:extLst>
          </a:blip>
          <a:srcRect r="50178"/>
          <a:stretch>
            <a:fillRect/>
          </a:stretch>
        </p:blipFill>
        <p:spPr bwMode="auto">
          <a:xfrm>
            <a:off x="717924" y="1543050"/>
            <a:ext cx="3388303" cy="533400"/>
          </a:xfrm>
          <a:prstGeom prst="rect">
            <a:avLst/>
          </a:prstGeom>
          <a:noFill/>
        </p:spPr>
      </p:pic>
      <p:pic>
        <p:nvPicPr>
          <p:cNvPr id="9" name="Picture 2" descr="C:\Users\tlow\Desktop\cs229a\lectures-slides\assets\19\stuff\negImg.png"/>
          <p:cNvPicPr>
            <a:picLocks noChangeAspect="1" noChangeArrowheads="1"/>
          </p:cNvPicPr>
          <p:nvPr/>
        </p:nvPicPr>
        <p:blipFill rotWithShape="1">
          <a:blip r:embed="rId6">
            <a:extLst>
              <a:ext uri="{28A0092B-C50C-407E-A947-70E740481C1C}">
                <a14:useLocalDpi xmlns:a14="http://schemas.microsoft.com/office/drawing/2010/main" val="0"/>
              </a:ext>
            </a:extLst>
          </a:blip>
          <a:srcRect r="50000"/>
          <a:stretch>
            <a:fillRect/>
          </a:stretch>
        </p:blipFill>
        <p:spPr bwMode="auto">
          <a:xfrm>
            <a:off x="5029200" y="1543050"/>
            <a:ext cx="3380994" cy="530352"/>
          </a:xfrm>
          <a:prstGeom prst="rect">
            <a:avLst/>
          </a:prstGeom>
          <a:noFill/>
        </p:spPr>
      </p:pic>
      <p:pic>
        <p:nvPicPr>
          <p:cNvPr id="10" name="Picture 3" descr="C:\Users\tlow\Desktop\cs229a\lectures-slides\assets\19\stuff\posImg.png"/>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a:stretch>
            <a:fillRect/>
          </a:stretch>
        </p:blipFill>
        <p:spPr bwMode="auto">
          <a:xfrm>
            <a:off x="705802" y="2580184"/>
            <a:ext cx="3400425" cy="533400"/>
          </a:xfrm>
          <a:prstGeom prst="rect">
            <a:avLst/>
          </a:prstGeom>
          <a:noFill/>
        </p:spPr>
      </p:pic>
      <p:pic>
        <p:nvPicPr>
          <p:cNvPr id="11" name="Picture 2" descr="C:\Users\tlow\Desktop\cs229a\lectures-slides\assets\19\stuff\negImg.png"/>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a:fillRect/>
          </a:stretch>
        </p:blipFill>
        <p:spPr bwMode="auto">
          <a:xfrm>
            <a:off x="5029200" y="2603766"/>
            <a:ext cx="3380994" cy="530352"/>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61665"/>
          </a:xfrm>
          <a:prstGeom prst="rect">
            <a:avLst/>
          </a:prstGeom>
          <a:noFill/>
        </p:spPr>
        <p:txBody>
          <a:bodyPr wrap="square" rtlCol="0">
            <a:spAutoFit/>
          </a:bodyPr>
          <a:lstStyle/>
          <a:p>
            <a:r>
              <a:rPr lang="zh-CN" altLang="en-US" sz="2400" b="1" dirty="0"/>
              <a:t>图片</a:t>
            </a:r>
            <a:r>
              <a:rPr lang="en-US" altLang="zh-CN" sz="2400" b="1" dirty="0"/>
              <a:t>OCR</a:t>
            </a:r>
            <a:r>
              <a:rPr lang="zh-CN" altLang="en-US" sz="2400" b="1" dirty="0"/>
              <a:t>问题</a:t>
            </a:r>
            <a:endParaRPr lang="en-US" sz="2400" b="1" dirty="0"/>
          </a:p>
        </p:txBody>
      </p:sp>
      <p:pic>
        <p:nvPicPr>
          <p:cNvPr id="1026"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8748" t="20703"/>
          <a:stretch>
            <a:fillRect/>
          </a:stretch>
        </p:blipFill>
        <p:spPr bwMode="auto">
          <a:xfrm>
            <a:off x="1219200" y="779818"/>
            <a:ext cx="6781800" cy="4136624"/>
          </a:xfrm>
          <a:prstGeom prst="rect">
            <a:avLst/>
          </a:prstGeom>
          <a:noFill/>
          <a:ln>
            <a:noFill/>
          </a:ln>
          <a:effectLst/>
        </p:spPr>
      </p:pic>
      <p:sp>
        <p:nvSpPr>
          <p:cNvPr id="62" name="Rectangle 61"/>
          <p:cNvSpPr/>
          <p:nvPr/>
        </p:nvSpPr>
        <p:spPr>
          <a:xfrm>
            <a:off x="2582883" y="1729593"/>
            <a:ext cx="2250281" cy="3532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2343398" y="1360261"/>
            <a:ext cx="3219202" cy="369332"/>
          </a:xfrm>
          <a:prstGeom prst="rect">
            <a:avLst/>
          </a:prstGeom>
          <a:solidFill>
            <a:srgbClr val="FFFFFF">
              <a:alpha val="38824"/>
            </a:srgbClr>
          </a:solidFill>
        </p:spPr>
        <p:txBody>
          <a:bodyPr wrap="square" rtlCol="0">
            <a:spAutoFit/>
          </a:bodyPr>
          <a:lstStyle/>
          <a:p>
            <a:r>
              <a:rPr lang="en-US" b="1" dirty="0">
                <a:ln>
                  <a:solidFill>
                    <a:srgbClr val="C00000"/>
                  </a:solidFill>
                </a:ln>
                <a:solidFill>
                  <a:srgbClr val="FF0000"/>
                </a:solidFill>
                <a:latin typeface="Courier New" panose="02070309020205020404" pitchFamily="49" charset="0"/>
                <a:cs typeface="Courier New" panose="02070309020205020404" pitchFamily="49" charset="0"/>
              </a:rPr>
              <a:t>LULA B’s ANTIQUE MALL</a:t>
            </a:r>
            <a:endParaRPr lang="en-US" b="1" dirty="0">
              <a:ln>
                <a:solidFill>
                  <a:srgbClr val="C00000"/>
                </a:solidFill>
              </a:ln>
              <a:solidFill>
                <a:srgbClr val="FF0000"/>
              </a:solidFill>
              <a:latin typeface="Courier New" panose="02070309020205020404" pitchFamily="49" charset="0"/>
              <a:cs typeface="Courier New" panose="02070309020205020404" pitchFamily="49" charset="0"/>
            </a:endParaRPr>
          </a:p>
        </p:txBody>
      </p:sp>
      <p:sp>
        <p:nvSpPr>
          <p:cNvPr id="65" name="TextBox 64"/>
          <p:cNvSpPr txBox="1"/>
          <p:nvPr/>
        </p:nvSpPr>
        <p:spPr>
          <a:xfrm>
            <a:off x="4386898" y="2686821"/>
            <a:ext cx="1301521" cy="369332"/>
          </a:xfrm>
          <a:prstGeom prst="rect">
            <a:avLst/>
          </a:prstGeom>
          <a:solidFill>
            <a:srgbClr val="FFFFFF">
              <a:alpha val="38824"/>
            </a:srgbClr>
          </a:solidFill>
        </p:spPr>
        <p:txBody>
          <a:bodyPr wrap="square" rtlCol="0">
            <a:spAutoFit/>
          </a:bodyPr>
          <a:lstStyle/>
          <a:p>
            <a:r>
              <a:rPr lang="en-US" b="1" dirty="0">
                <a:ln>
                  <a:solidFill>
                    <a:srgbClr val="C00000"/>
                  </a:solidFill>
                </a:ln>
                <a:solidFill>
                  <a:srgbClr val="FF0000"/>
                </a:solidFill>
                <a:latin typeface="Courier New" panose="02070309020205020404" pitchFamily="49" charset="0"/>
                <a:cs typeface="Courier New" panose="02070309020205020404" pitchFamily="49" charset="0"/>
              </a:rPr>
              <a:t>LULA B’s</a:t>
            </a:r>
            <a:endParaRPr lang="en-US" b="1" dirty="0">
              <a:ln>
                <a:solidFill>
                  <a:srgbClr val="C00000"/>
                </a:solidFill>
              </a:ln>
              <a:solidFill>
                <a:srgbClr val="FF0000"/>
              </a:solidFill>
              <a:latin typeface="Courier New" panose="02070309020205020404" pitchFamily="49" charset="0"/>
              <a:cs typeface="Courier New" panose="02070309020205020404" pitchFamily="49" charset="0"/>
            </a:endParaRPr>
          </a:p>
        </p:txBody>
      </p:sp>
      <p:sp>
        <p:nvSpPr>
          <p:cNvPr id="10" name="TextBox 9"/>
          <p:cNvSpPr txBox="1"/>
          <p:nvPr/>
        </p:nvSpPr>
        <p:spPr>
          <a:xfrm>
            <a:off x="4551621" y="3252163"/>
            <a:ext cx="1327322" cy="369332"/>
          </a:xfrm>
          <a:prstGeom prst="rect">
            <a:avLst/>
          </a:prstGeom>
          <a:solidFill>
            <a:srgbClr val="FFFFFF">
              <a:alpha val="38824"/>
            </a:srgbClr>
          </a:solidFill>
        </p:spPr>
        <p:txBody>
          <a:bodyPr wrap="square" rtlCol="0">
            <a:spAutoFit/>
          </a:bodyPr>
          <a:lstStyle/>
          <a:p>
            <a:r>
              <a:rPr lang="en-US" b="1" dirty="0">
                <a:ln>
                  <a:solidFill>
                    <a:srgbClr val="C00000"/>
                  </a:solidFill>
                </a:ln>
                <a:solidFill>
                  <a:srgbClr val="FF0000"/>
                </a:solidFill>
                <a:latin typeface="Courier New" panose="02070309020205020404" pitchFamily="49" charset="0"/>
                <a:cs typeface="Courier New" panose="02070309020205020404" pitchFamily="49" charset="0"/>
              </a:rPr>
              <a:t>LULA B’s</a:t>
            </a:r>
            <a:endParaRPr lang="en-US" b="1" dirty="0">
              <a:ln>
                <a:solidFill>
                  <a:srgbClr val="C00000"/>
                </a:solidFill>
              </a:ln>
              <a:solidFill>
                <a:srgbClr val="FF0000"/>
              </a:solidFill>
              <a:latin typeface="Courier New" panose="02070309020205020404" pitchFamily="49" charset="0"/>
              <a:cs typeface="Courier New" panose="02070309020205020404" pitchFamily="49" charset="0"/>
            </a:endParaRPr>
          </a:p>
        </p:txBody>
      </p:sp>
      <p:sp>
        <p:nvSpPr>
          <p:cNvPr id="11" name="Rectangle 10"/>
          <p:cNvSpPr/>
          <p:nvPr/>
        </p:nvSpPr>
        <p:spPr>
          <a:xfrm>
            <a:off x="4106875" y="3078814"/>
            <a:ext cx="357002" cy="1549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3626877" y="3252163"/>
            <a:ext cx="760021" cy="369332"/>
          </a:xfrm>
          <a:prstGeom prst="rect">
            <a:avLst/>
          </a:prstGeom>
          <a:solidFill>
            <a:srgbClr val="FFFFFF">
              <a:alpha val="38824"/>
            </a:srgbClr>
          </a:solidFill>
        </p:spPr>
        <p:txBody>
          <a:bodyPr wrap="square" rtlCol="0">
            <a:spAutoFit/>
          </a:bodyPr>
          <a:lstStyle/>
          <a:p>
            <a:r>
              <a:rPr lang="en-US" b="1" dirty="0">
                <a:ln>
                  <a:solidFill>
                    <a:srgbClr val="C00000"/>
                  </a:solidFill>
                </a:ln>
                <a:solidFill>
                  <a:srgbClr val="FF0000"/>
                </a:solidFill>
                <a:latin typeface="Courier New" panose="02070309020205020404" pitchFamily="49" charset="0"/>
                <a:cs typeface="Courier New" panose="02070309020205020404" pitchFamily="49" charset="0"/>
              </a:rPr>
              <a:t>OPEN</a:t>
            </a:r>
            <a:endParaRPr lang="en-US" b="1" dirty="0">
              <a:ln>
                <a:solidFill>
                  <a:srgbClr val="C00000"/>
                </a:solidFill>
              </a:ln>
              <a:solidFill>
                <a:srgbClr val="FF0000"/>
              </a:solidFill>
              <a:latin typeface="Courier New" panose="02070309020205020404" pitchFamily="49" charset="0"/>
              <a:cs typeface="Courier New" panose="02070309020205020404" pitchFamily="49" charset="0"/>
            </a:endParaRPr>
          </a:p>
        </p:txBody>
      </p:sp>
      <p:sp>
        <p:nvSpPr>
          <p:cNvPr id="63" name="Rectangle 62"/>
          <p:cNvSpPr/>
          <p:nvPr/>
        </p:nvSpPr>
        <p:spPr>
          <a:xfrm>
            <a:off x="4619997" y="2375132"/>
            <a:ext cx="714004" cy="3099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818908" y="3088326"/>
            <a:ext cx="357002" cy="1549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4" grpId="0" bldLvl="0" animBg="1"/>
      <p:bldP spid="65" grpId="0" bldLvl="0" animBg="1"/>
      <p:bldP spid="10" grpId="0" bldLvl="0" animBg="1"/>
      <p:bldP spid="11" grpId="0" bldLvl="0" animBg="1"/>
      <p:bldP spid="12" grpId="0" bldLvl="0" animBg="1"/>
      <p:bldP spid="63" grpId="0" bldLvl="0" animBg="1"/>
      <p:bldP spid="9"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3337" y="278269"/>
            <a:ext cx="8305800" cy="461665"/>
          </a:xfrm>
          <a:prstGeom prst="rect">
            <a:avLst/>
          </a:prstGeom>
          <a:noFill/>
        </p:spPr>
        <p:txBody>
          <a:bodyPr wrap="square" rtlCol="0">
            <a:spAutoFit/>
          </a:bodyPr>
          <a:lstStyle/>
          <a:p>
            <a:r>
              <a:rPr lang="zh-CN" altLang="en-US" sz="2400" b="1" dirty="0"/>
              <a:t>文本检测</a:t>
            </a:r>
            <a:endParaRPr lang="en-US" sz="2400" b="1" dirty="0"/>
          </a:p>
        </p:txBody>
      </p:sp>
      <p:pic>
        <p:nvPicPr>
          <p:cNvPr id="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4323" y="590550"/>
            <a:ext cx="2943827" cy="1817195"/>
          </a:xfrm>
          <a:prstGeom prst="rect">
            <a:avLst/>
          </a:prstGeom>
          <a:noFill/>
          <a:ln>
            <a:noFill/>
          </a:ln>
          <a:effectLst/>
        </p:spPr>
      </p:pic>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50" y="2543950"/>
            <a:ext cx="3703283" cy="2286000"/>
          </a:xfrm>
          <a:prstGeom prst="rect">
            <a:avLst/>
          </a:prstGeom>
          <a:noFill/>
          <a:ln>
            <a:noFill/>
          </a:ln>
          <a:effectLst/>
        </p:spPr>
      </p:pic>
      <p:cxnSp>
        <p:nvCxnSpPr>
          <p:cNvPr id="7" name="Straight Arrow Connector 6"/>
          <p:cNvCxnSpPr/>
          <p:nvPr/>
        </p:nvCxnSpPr>
        <p:spPr>
          <a:xfrm>
            <a:off x="4129625" y="3728996"/>
            <a:ext cx="81322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573960"/>
            <a:ext cx="3703284" cy="2286000"/>
          </a:xfrm>
          <a:prstGeom prst="rect">
            <a:avLst/>
          </a:prstGeom>
          <a:noFill/>
          <a:ln>
            <a:noFill/>
          </a:ln>
          <a:effectLst/>
        </p:spPr>
      </p:pic>
      <p:grpSp>
        <p:nvGrpSpPr>
          <p:cNvPr id="13" name="Group 12"/>
          <p:cNvGrpSpPr/>
          <p:nvPr/>
        </p:nvGrpSpPr>
        <p:grpSpPr>
          <a:xfrm>
            <a:off x="6020025" y="3130917"/>
            <a:ext cx="1455143" cy="923207"/>
            <a:chOff x="3941911" y="2897160"/>
            <a:chExt cx="993526" cy="630336"/>
          </a:xfrm>
        </p:grpSpPr>
        <p:sp>
          <p:nvSpPr>
            <p:cNvPr id="18" name="Rectangle 17"/>
            <p:cNvSpPr/>
            <p:nvPr/>
          </p:nvSpPr>
          <p:spPr>
            <a:xfrm>
              <a:off x="3941911" y="2897160"/>
              <a:ext cx="833715" cy="1514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462027" y="3376317"/>
              <a:ext cx="223704" cy="15117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4775625" y="3376318"/>
              <a:ext cx="159812" cy="10983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4670593" y="3139298"/>
              <a:ext cx="264844" cy="10983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p:cNvGrpSpPr/>
          <p:nvPr/>
        </p:nvGrpSpPr>
        <p:grpSpPr>
          <a:xfrm>
            <a:off x="3625702" y="988715"/>
            <a:ext cx="1232920" cy="782219"/>
            <a:chOff x="3941911" y="2897160"/>
            <a:chExt cx="993526" cy="630336"/>
          </a:xfrm>
        </p:grpSpPr>
        <p:sp>
          <p:nvSpPr>
            <p:cNvPr id="24" name="Rectangle 23"/>
            <p:cNvSpPr/>
            <p:nvPr/>
          </p:nvSpPr>
          <p:spPr>
            <a:xfrm>
              <a:off x="3941911" y="2897160"/>
              <a:ext cx="833715" cy="1514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462027" y="3376317"/>
              <a:ext cx="223704" cy="15117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4670593" y="3139298"/>
              <a:ext cx="264844" cy="10983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p:cNvSpPr txBox="1"/>
          <p:nvPr/>
        </p:nvSpPr>
        <p:spPr>
          <a:xfrm>
            <a:off x="-54593" y="4869524"/>
            <a:ext cx="3428999" cy="307777"/>
          </a:xfrm>
          <a:prstGeom prst="rect">
            <a:avLst/>
          </a:prstGeom>
          <a:noFill/>
        </p:spPr>
        <p:txBody>
          <a:bodyPr wrap="square" rtlCol="0">
            <a:spAutoFit/>
          </a:bodyPr>
          <a:lstStyle/>
          <a:p>
            <a:r>
              <a:rPr lang="en-US" sz="1400" b="1" dirty="0">
                <a:solidFill>
                  <a:schemeClr val="bg1">
                    <a:lumMod val="50000"/>
                  </a:schemeClr>
                </a:solidFill>
                <a:latin typeface="+mj-lt"/>
              </a:rPr>
              <a:t>[David Wu]</a:t>
            </a:r>
            <a:endParaRPr lang="en-US" sz="1400" b="1" dirty="0">
              <a:solidFill>
                <a:schemeClr val="bg1">
                  <a:lumMod val="50000"/>
                </a:schemeClr>
              </a:solidFill>
              <a:latin typeface="+mj-lt"/>
            </a:endParaRPr>
          </a:p>
        </p:txBody>
      </p:sp>
      <p:sp>
        <p:nvSpPr>
          <p:cNvPr id="4" name="Rectangle 3"/>
          <p:cNvSpPr/>
          <p:nvPr/>
        </p:nvSpPr>
        <p:spPr>
          <a:xfrm>
            <a:off x="7241103" y="3832703"/>
            <a:ext cx="234065" cy="1608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3337" y="278269"/>
            <a:ext cx="8305800" cy="461665"/>
          </a:xfrm>
          <a:prstGeom prst="rect">
            <a:avLst/>
          </a:prstGeom>
          <a:noFill/>
        </p:spPr>
        <p:txBody>
          <a:bodyPr wrap="square" rtlCol="0">
            <a:spAutoFit/>
          </a:bodyPr>
          <a:lstStyle/>
          <a:p>
            <a:r>
              <a:rPr lang="en-US" sz="2400" b="1" dirty="0"/>
              <a:t>1</a:t>
            </a:r>
            <a:r>
              <a:rPr lang="zh-CN" altLang="en-US" sz="2400" b="1" dirty="0"/>
              <a:t>维滑动窗口的文本切分位置的检测</a:t>
            </a:r>
            <a:endParaRPr lang="en-US" sz="2400" b="1"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8165" y="971551"/>
            <a:ext cx="5440680" cy="758129"/>
          </a:xfrm>
          <a:prstGeom prst="rect">
            <a:avLst/>
          </a:prstGeom>
          <a:noFill/>
          <a:ln>
            <a:noFill/>
          </a:ln>
          <a:effectLst/>
        </p:spPr>
      </p:pic>
      <p:sp>
        <p:nvSpPr>
          <p:cNvPr id="4" name="Rectangle 5"/>
          <p:cNvSpPr>
            <a:spLocks noChangeArrowheads="1"/>
          </p:cNvSpPr>
          <p:nvPr/>
        </p:nvSpPr>
        <p:spPr bwMode="auto">
          <a:xfrm>
            <a:off x="1532717" y="971550"/>
            <a:ext cx="448483" cy="745919"/>
          </a:xfrm>
          <a:prstGeom prst="rect">
            <a:avLst/>
          </a:prstGeom>
          <a:noFill/>
          <a:ln w="38100">
            <a:solidFill>
              <a:srgbClr val="00FF00"/>
            </a:solidFill>
            <a:miter lim="800000"/>
          </a:ln>
          <a:effectLst/>
        </p:spPr>
        <p:txBody>
          <a:bodyPr wrap="none" anchor="ctr"/>
          <a:lstStyle/>
          <a:p>
            <a:endParaRPr lang="en-US" dirty="0"/>
          </a:p>
        </p:txBody>
      </p:sp>
      <p:sp>
        <p:nvSpPr>
          <p:cNvPr id="5" name="Rectangle 5"/>
          <p:cNvSpPr>
            <a:spLocks noChangeArrowheads="1"/>
          </p:cNvSpPr>
          <p:nvPr/>
        </p:nvSpPr>
        <p:spPr bwMode="auto">
          <a:xfrm>
            <a:off x="1761317" y="971550"/>
            <a:ext cx="448483" cy="745919"/>
          </a:xfrm>
          <a:prstGeom prst="rect">
            <a:avLst/>
          </a:prstGeom>
          <a:noFill/>
          <a:ln w="38100">
            <a:solidFill>
              <a:srgbClr val="00FF00"/>
            </a:solidFill>
            <a:miter lim="800000"/>
          </a:ln>
          <a:effectLst/>
        </p:spPr>
        <p:txBody>
          <a:bodyPr wrap="none" anchor="ctr"/>
          <a:lstStyle/>
          <a:p>
            <a:endParaRPr lang="en-US" dirty="0"/>
          </a:p>
        </p:txBody>
      </p:sp>
      <p:sp>
        <p:nvSpPr>
          <p:cNvPr id="6" name="Rectangle 5"/>
          <p:cNvSpPr>
            <a:spLocks noChangeArrowheads="1"/>
          </p:cNvSpPr>
          <p:nvPr/>
        </p:nvSpPr>
        <p:spPr bwMode="auto">
          <a:xfrm>
            <a:off x="1989917" y="971550"/>
            <a:ext cx="448483" cy="745919"/>
          </a:xfrm>
          <a:prstGeom prst="rect">
            <a:avLst/>
          </a:prstGeom>
          <a:noFill/>
          <a:ln w="38100">
            <a:solidFill>
              <a:srgbClr val="00FF00"/>
            </a:solidFill>
            <a:miter lim="800000"/>
          </a:ln>
          <a:effectLst/>
        </p:spPr>
        <p:txBody>
          <a:bodyPr wrap="none" anchor="ctr"/>
          <a:lstStyle/>
          <a:p>
            <a:endParaRPr lang="en-US" dirty="0"/>
          </a:p>
        </p:txBody>
      </p:sp>
      <p:sp>
        <p:nvSpPr>
          <p:cNvPr id="7" name="Rectangle 5"/>
          <p:cNvSpPr>
            <a:spLocks noChangeArrowheads="1"/>
          </p:cNvSpPr>
          <p:nvPr/>
        </p:nvSpPr>
        <p:spPr bwMode="auto">
          <a:xfrm>
            <a:off x="2218517" y="971550"/>
            <a:ext cx="448483" cy="745919"/>
          </a:xfrm>
          <a:prstGeom prst="rect">
            <a:avLst/>
          </a:prstGeom>
          <a:noFill/>
          <a:ln w="38100">
            <a:solidFill>
              <a:srgbClr val="00FF00"/>
            </a:solidFill>
            <a:miter lim="800000"/>
          </a:ln>
          <a:effectLst/>
        </p:spPr>
        <p:txBody>
          <a:bodyPr wrap="none" anchor="ctr"/>
          <a:lstStyle/>
          <a:p>
            <a:endParaRPr lang="en-US" dirty="0"/>
          </a:p>
        </p:txBody>
      </p:sp>
      <p:sp>
        <p:nvSpPr>
          <p:cNvPr id="8" name="Rectangle 5"/>
          <p:cNvSpPr>
            <a:spLocks noChangeArrowheads="1"/>
          </p:cNvSpPr>
          <p:nvPr/>
        </p:nvSpPr>
        <p:spPr bwMode="auto">
          <a:xfrm>
            <a:off x="2426525" y="983425"/>
            <a:ext cx="448483" cy="745919"/>
          </a:xfrm>
          <a:prstGeom prst="rect">
            <a:avLst/>
          </a:prstGeom>
          <a:noFill/>
          <a:ln w="38100">
            <a:solidFill>
              <a:srgbClr val="00FF00"/>
            </a:solidFill>
            <a:miter lim="800000"/>
          </a:ln>
          <a:effectLst/>
        </p:spPr>
        <p:txBody>
          <a:bodyPr wrap="none" anchor="ctr"/>
          <a:lstStyle/>
          <a:p>
            <a:endParaRPr lang="en-US" dirty="0"/>
          </a:p>
        </p:txBody>
      </p:sp>
      <p:sp>
        <p:nvSpPr>
          <p:cNvPr id="9" name="Rectangle 5"/>
          <p:cNvSpPr>
            <a:spLocks noChangeArrowheads="1"/>
          </p:cNvSpPr>
          <p:nvPr/>
        </p:nvSpPr>
        <p:spPr bwMode="auto">
          <a:xfrm>
            <a:off x="2667000" y="971550"/>
            <a:ext cx="448483" cy="745919"/>
          </a:xfrm>
          <a:prstGeom prst="rect">
            <a:avLst/>
          </a:prstGeom>
          <a:noFill/>
          <a:ln w="38100">
            <a:solidFill>
              <a:srgbClr val="00FF00"/>
            </a:solidFill>
            <a:miter lim="800000"/>
          </a:ln>
          <a:effectLst/>
        </p:spPr>
        <p:txBody>
          <a:bodyPr wrap="none" anchor="ctr"/>
          <a:lstStyle/>
          <a:p>
            <a:endParaRPr lang="en-US" dirty="0"/>
          </a:p>
        </p:txBody>
      </p:sp>
      <p:sp>
        <p:nvSpPr>
          <p:cNvPr id="11" name="Rectangle 5"/>
          <p:cNvSpPr>
            <a:spLocks noChangeArrowheads="1"/>
          </p:cNvSpPr>
          <p:nvPr/>
        </p:nvSpPr>
        <p:spPr bwMode="auto">
          <a:xfrm>
            <a:off x="2895600" y="971550"/>
            <a:ext cx="448483" cy="745919"/>
          </a:xfrm>
          <a:prstGeom prst="rect">
            <a:avLst/>
          </a:prstGeom>
          <a:noFill/>
          <a:ln w="38100">
            <a:solidFill>
              <a:srgbClr val="00FF00"/>
            </a:solidFill>
            <a:miter lim="800000"/>
          </a:ln>
          <a:effectLst/>
        </p:spPr>
        <p:txBody>
          <a:bodyPr wrap="none" anchor="ctr"/>
          <a:lstStyle/>
          <a:p>
            <a:endParaRPr lang="en-US" dirty="0"/>
          </a:p>
        </p:txBody>
      </p:sp>
      <p:sp>
        <p:nvSpPr>
          <p:cNvPr id="12" name="Rectangle 5"/>
          <p:cNvSpPr>
            <a:spLocks noChangeArrowheads="1"/>
          </p:cNvSpPr>
          <p:nvPr/>
        </p:nvSpPr>
        <p:spPr bwMode="auto">
          <a:xfrm>
            <a:off x="3132917" y="971550"/>
            <a:ext cx="448483" cy="745919"/>
          </a:xfrm>
          <a:prstGeom prst="rect">
            <a:avLst/>
          </a:prstGeom>
          <a:noFill/>
          <a:ln w="38100">
            <a:solidFill>
              <a:srgbClr val="00FF00"/>
            </a:solidFill>
            <a:miter lim="800000"/>
          </a:ln>
          <a:effectLst/>
        </p:spPr>
        <p:txBody>
          <a:bodyPr wrap="none" anchor="ctr"/>
          <a:lstStyle/>
          <a:p>
            <a:endParaRPr lang="en-US" dirty="0"/>
          </a:p>
        </p:txBody>
      </p:sp>
      <p:sp>
        <p:nvSpPr>
          <p:cNvPr id="13" name="Rectangle 5"/>
          <p:cNvSpPr>
            <a:spLocks noChangeArrowheads="1"/>
          </p:cNvSpPr>
          <p:nvPr/>
        </p:nvSpPr>
        <p:spPr bwMode="auto">
          <a:xfrm>
            <a:off x="3352800" y="971550"/>
            <a:ext cx="448483" cy="745919"/>
          </a:xfrm>
          <a:prstGeom prst="rect">
            <a:avLst/>
          </a:prstGeom>
          <a:noFill/>
          <a:ln w="38100">
            <a:solidFill>
              <a:srgbClr val="00FF00"/>
            </a:solidFill>
            <a:miter lim="800000"/>
          </a:ln>
          <a:effectLst/>
        </p:spPr>
        <p:txBody>
          <a:bodyPr wrap="none" anchor="ctr"/>
          <a:lstStyle/>
          <a:p>
            <a:endParaRPr lang="en-US" dirty="0"/>
          </a:p>
        </p:txBody>
      </p:sp>
      <p:sp>
        <p:nvSpPr>
          <p:cNvPr id="18" name="Rectangle 5"/>
          <p:cNvSpPr>
            <a:spLocks noChangeArrowheads="1"/>
          </p:cNvSpPr>
          <p:nvPr/>
        </p:nvSpPr>
        <p:spPr bwMode="auto">
          <a:xfrm>
            <a:off x="3352800" y="971550"/>
            <a:ext cx="448483" cy="745919"/>
          </a:xfrm>
          <a:prstGeom prst="rect">
            <a:avLst/>
          </a:prstGeom>
          <a:noFill/>
          <a:ln w="38100">
            <a:solidFill>
              <a:srgbClr val="00FF00"/>
            </a:solidFill>
            <a:miter lim="800000"/>
          </a:ln>
          <a:effectLst/>
        </p:spPr>
        <p:txBody>
          <a:bodyPr wrap="none" anchor="ctr"/>
          <a:lstStyle/>
          <a:p>
            <a:endParaRPr lang="en-US" dirty="0"/>
          </a:p>
        </p:txBody>
      </p:sp>
      <p:sp>
        <p:nvSpPr>
          <p:cNvPr id="19" name="TextBox 18"/>
          <p:cNvSpPr txBox="1"/>
          <p:nvPr/>
        </p:nvSpPr>
        <p:spPr>
          <a:xfrm>
            <a:off x="1446014" y="4243685"/>
            <a:ext cx="3276600" cy="461665"/>
          </a:xfrm>
          <a:prstGeom prst="rect">
            <a:avLst/>
          </a:prstGeom>
          <a:noFill/>
        </p:spPr>
        <p:txBody>
          <a:bodyPr wrap="square" rtlCol="0">
            <a:spAutoFit/>
          </a:bodyPr>
          <a:lstStyle/>
          <a:p>
            <a:pPr lvl="1"/>
            <a:r>
              <a:rPr lang="zh-CN" altLang="en-US" sz="2400" dirty="0"/>
              <a:t>正例</a:t>
            </a:r>
            <a:endParaRPr lang="en-US" sz="2400" dirty="0"/>
          </a:p>
        </p:txBody>
      </p:sp>
      <p:pic>
        <p:nvPicPr>
          <p:cNvPr id="20" name="Picture 19"/>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2654736" y="4341686"/>
            <a:ext cx="744855" cy="255270"/>
          </a:xfrm>
          <a:prstGeom prst="rect">
            <a:avLst/>
          </a:prstGeom>
        </p:spPr>
      </p:pic>
      <p:pic>
        <p:nvPicPr>
          <p:cNvPr id="21" name="Picture 20"/>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6748145" y="4346883"/>
            <a:ext cx="744855" cy="255270"/>
          </a:xfrm>
          <a:prstGeom prst="rect">
            <a:avLst/>
          </a:prstGeom>
        </p:spPr>
      </p:pic>
      <p:sp>
        <p:nvSpPr>
          <p:cNvPr id="22" name="TextBox 21"/>
          <p:cNvSpPr txBox="1"/>
          <p:nvPr/>
        </p:nvSpPr>
        <p:spPr>
          <a:xfrm>
            <a:off x="5537200" y="4238488"/>
            <a:ext cx="1619250" cy="461665"/>
          </a:xfrm>
          <a:prstGeom prst="rect">
            <a:avLst/>
          </a:prstGeom>
          <a:noFill/>
        </p:spPr>
        <p:txBody>
          <a:bodyPr wrap="square" rtlCol="0">
            <a:spAutoFit/>
          </a:bodyPr>
          <a:lstStyle/>
          <a:p>
            <a:pPr lvl="1"/>
            <a:r>
              <a:rPr lang="zh-CN" altLang="en-US" sz="2400" dirty="0"/>
              <a:t>反例</a:t>
            </a:r>
            <a:endParaRPr lang="en-US" sz="2400" dirty="0"/>
          </a:p>
        </p:txBody>
      </p:sp>
      <p:cxnSp>
        <p:nvCxnSpPr>
          <p:cNvPr id="23" name="Straight Connector 22"/>
          <p:cNvCxnSpPr/>
          <p:nvPr/>
        </p:nvCxnSpPr>
        <p:spPr>
          <a:xfrm>
            <a:off x="4648200" y="2114550"/>
            <a:ext cx="0" cy="2514600"/>
          </a:xfrm>
          <a:prstGeom prst="line">
            <a:avLst/>
          </a:prstGeom>
        </p:spPr>
        <p:style>
          <a:lnRef idx="1">
            <a:schemeClr val="dk1"/>
          </a:lnRef>
          <a:fillRef idx="0">
            <a:schemeClr val="dk1"/>
          </a:fillRef>
          <a:effectRef idx="0">
            <a:schemeClr val="dk1"/>
          </a:effectRef>
          <a:fontRef idx="minor">
            <a:schemeClr val="tx1"/>
          </a:fontRef>
        </p:style>
      </p:cxn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5419" y="2385681"/>
            <a:ext cx="414169" cy="640080"/>
          </a:xfrm>
          <a:prstGeom prst="rect">
            <a:avLst/>
          </a:prstGeom>
          <a:noFill/>
          <a:ln>
            <a:noFill/>
          </a:ln>
          <a:effectLst/>
        </p:spPr>
      </p:pic>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3346" y="2385681"/>
            <a:ext cx="451822" cy="640080"/>
          </a:xfrm>
          <a:prstGeom prst="rect">
            <a:avLst/>
          </a:prstGeom>
          <a:noFill/>
          <a:ln>
            <a:noFill/>
          </a:ln>
          <a:effectLst/>
        </p:spPr>
      </p:pic>
      <p:pic>
        <p:nvPicPr>
          <p:cNvPr id="614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3275" y="2385681"/>
            <a:ext cx="414169" cy="640080"/>
          </a:xfrm>
          <a:prstGeom prst="rect">
            <a:avLst/>
          </a:prstGeom>
          <a:noFill/>
          <a:ln>
            <a:noFill/>
          </a:ln>
          <a:effectLst/>
        </p:spPr>
      </p:pic>
      <p:pic>
        <p:nvPicPr>
          <p:cNvPr id="615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9915" y="2385681"/>
            <a:ext cx="414169" cy="640080"/>
          </a:xfrm>
          <a:prstGeom prst="rect">
            <a:avLst/>
          </a:prstGeom>
          <a:noFill/>
          <a:ln>
            <a:noFill/>
          </a:ln>
          <a:effectLst/>
        </p:spPr>
      </p:pic>
      <p:pic>
        <p:nvPicPr>
          <p:cNvPr id="615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9256" y="2385681"/>
            <a:ext cx="414169" cy="640080"/>
          </a:xfrm>
          <a:prstGeom prst="rect">
            <a:avLst/>
          </a:prstGeom>
          <a:noFill/>
          <a:ln>
            <a:noFill/>
          </a:ln>
          <a:effectLst/>
        </p:spPr>
      </p:pic>
      <p:pic>
        <p:nvPicPr>
          <p:cNvPr id="6157"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5419" y="3360737"/>
            <a:ext cx="414169" cy="640080"/>
          </a:xfrm>
          <a:prstGeom prst="rect">
            <a:avLst/>
          </a:prstGeom>
          <a:noFill/>
          <a:ln>
            <a:noFill/>
          </a:ln>
          <a:effectLst/>
        </p:spPr>
      </p:pic>
      <p:pic>
        <p:nvPicPr>
          <p:cNvPr id="43"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2172" y="3371850"/>
            <a:ext cx="414169" cy="640080"/>
          </a:xfrm>
          <a:prstGeom prst="rect">
            <a:avLst/>
          </a:prstGeom>
          <a:noFill/>
          <a:ln>
            <a:noFill/>
          </a:ln>
          <a:effectLst/>
        </p:spPr>
      </p:pic>
      <p:pic>
        <p:nvPicPr>
          <p:cNvPr id="6159"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36791" y="3371850"/>
            <a:ext cx="414169" cy="640080"/>
          </a:xfrm>
          <a:prstGeom prst="rect">
            <a:avLst/>
          </a:prstGeom>
          <a:noFill/>
          <a:ln>
            <a:noFill/>
          </a:ln>
          <a:effectLst/>
        </p:spPr>
      </p:pic>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44107" y="2385681"/>
            <a:ext cx="414169" cy="640080"/>
          </a:xfrm>
          <a:prstGeom prst="rect">
            <a:avLst/>
          </a:prstGeom>
          <a:noFill/>
          <a:ln>
            <a:noFill/>
          </a:ln>
          <a:effectLst/>
        </p:spPr>
      </p:pic>
      <p:pic>
        <p:nvPicPr>
          <p:cNvPr id="2051"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56" y="3391420"/>
            <a:ext cx="414169" cy="640080"/>
          </a:xfrm>
          <a:prstGeom prst="rect">
            <a:avLst/>
          </a:prstGeom>
          <a:noFill/>
          <a:ln>
            <a:noFill/>
          </a:ln>
          <a:effectLst/>
        </p:spPr>
      </p:pic>
      <p:pic>
        <p:nvPicPr>
          <p:cNvPr id="2052"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26525" y="3371850"/>
            <a:ext cx="414169" cy="640080"/>
          </a:xfrm>
          <a:prstGeom prst="rect">
            <a:avLst/>
          </a:prstGeom>
          <a:noFill/>
          <a:ln>
            <a:noFill/>
          </a:ln>
          <a:effectLst/>
        </p:spPr>
      </p:pic>
      <p:pic>
        <p:nvPicPr>
          <p:cNvPr id="2053"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4108" y="3391420"/>
            <a:ext cx="414169" cy="640080"/>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2"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63" presetClass="path" presetSubtype="0" accel="50000" decel="50000" fill="hold" grpId="0" nodeType="clickEffect">
                                  <p:stCondLst>
                                    <p:cond delay="0"/>
                                  </p:stCondLst>
                                  <p:childTnLst>
                                    <p:animMotion origin="layout" path="M 4.16667E-6 2.07832E-6 L 0.34218 0.00154 " pathEditMode="relative" rAng="0" ptsTypes="AA">
                                      <p:cBhvr>
                                        <p:cTn id="64" dur="2000" fill="hold"/>
                                        <p:tgtEl>
                                          <p:spTgt spid="18"/>
                                        </p:tgtEl>
                                        <p:attrNameLst>
                                          <p:attrName>ppt_x</p:attrName>
                                          <p:attrName>ppt_y</p:attrName>
                                        </p:attrNameLst>
                                      </p:cBhvr>
                                      <p:rCtr x="17101" y="62"/>
                                    </p:animMotion>
                                  </p:childTnLst>
                                </p:cTn>
                              </p:par>
                            </p:childTnLst>
                          </p:cTn>
                        </p:par>
                        <p:par>
                          <p:cTn id="65" fill="hold">
                            <p:stCondLst>
                              <p:cond delay="2000"/>
                            </p:stCondLst>
                            <p:childTnLst>
                              <p:par>
                                <p:cTn id="66" presetID="1" presetClass="exit" presetSubtype="0" fill="hold" grpId="1" nodeType="afterEffect">
                                  <p:stCondLst>
                                    <p:cond delay="0"/>
                                  </p:stCondLst>
                                  <p:childTnLst>
                                    <p:set>
                                      <p:cBhvr>
                                        <p:cTn id="67"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3" grpId="1" animBg="1"/>
      <p:bldP spid="18" grpId="0" animBg="1"/>
      <p:bldP spid="18" grpId="1" animBg="1"/>
      <p:bldP spid="18"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78269"/>
            <a:ext cx="8305800" cy="461665"/>
          </a:xfrm>
          <a:prstGeom prst="rect">
            <a:avLst/>
          </a:prstGeom>
          <a:noFill/>
        </p:spPr>
        <p:txBody>
          <a:bodyPr wrap="square" rtlCol="0">
            <a:spAutoFit/>
          </a:bodyPr>
          <a:lstStyle/>
          <a:p>
            <a:r>
              <a:rPr lang="zh-CN" altLang="en-US" sz="2400" b="1" dirty="0"/>
              <a:t>图片</a:t>
            </a:r>
            <a:r>
              <a:rPr lang="en-US" altLang="zh-CN" sz="2400" b="1" dirty="0"/>
              <a:t>OCR</a:t>
            </a:r>
            <a:r>
              <a:rPr lang="zh-CN" altLang="en-US" sz="2400" b="1" dirty="0"/>
              <a:t>流水线</a:t>
            </a:r>
            <a:endParaRPr lang="en-US" sz="2400" b="1" dirty="0"/>
          </a:p>
        </p:txBody>
      </p:sp>
      <p:sp>
        <p:nvSpPr>
          <p:cNvPr id="3" name="TextBox 2"/>
          <p:cNvSpPr txBox="1"/>
          <p:nvPr/>
        </p:nvSpPr>
        <p:spPr>
          <a:xfrm>
            <a:off x="381000" y="742950"/>
            <a:ext cx="4152900" cy="461665"/>
          </a:xfrm>
          <a:prstGeom prst="rect">
            <a:avLst/>
          </a:prstGeom>
          <a:noFill/>
        </p:spPr>
        <p:txBody>
          <a:bodyPr wrap="square" rtlCol="0">
            <a:spAutoFit/>
          </a:bodyPr>
          <a:lstStyle/>
          <a:p>
            <a:r>
              <a:rPr lang="en-US" sz="2400" dirty="0"/>
              <a:t>1. </a:t>
            </a:r>
            <a:r>
              <a:rPr lang="zh-CN" altLang="en-US" sz="2400" dirty="0"/>
              <a:t>文本检测</a:t>
            </a:r>
            <a:endParaRPr lang="en-US" sz="2400" dirty="0"/>
          </a:p>
        </p:txBody>
      </p:sp>
      <p:sp>
        <p:nvSpPr>
          <p:cNvPr id="4" name="TextBox 3"/>
          <p:cNvSpPr txBox="1"/>
          <p:nvPr/>
        </p:nvSpPr>
        <p:spPr>
          <a:xfrm>
            <a:off x="381000" y="2643485"/>
            <a:ext cx="4152900" cy="461665"/>
          </a:xfrm>
          <a:prstGeom prst="rect">
            <a:avLst/>
          </a:prstGeom>
          <a:noFill/>
        </p:spPr>
        <p:txBody>
          <a:bodyPr wrap="square" rtlCol="0">
            <a:spAutoFit/>
          </a:bodyPr>
          <a:lstStyle/>
          <a:p>
            <a:r>
              <a:rPr lang="en-US" sz="2400" dirty="0"/>
              <a:t>2. </a:t>
            </a:r>
            <a:r>
              <a:rPr lang="zh-CN" altLang="en-US" sz="2400" dirty="0"/>
              <a:t>字符分割</a:t>
            </a:r>
            <a:endParaRPr lang="en-US" sz="2400" dirty="0"/>
          </a:p>
        </p:txBody>
      </p:sp>
      <p:sp>
        <p:nvSpPr>
          <p:cNvPr id="5" name="TextBox 4"/>
          <p:cNvSpPr txBox="1"/>
          <p:nvPr/>
        </p:nvSpPr>
        <p:spPr>
          <a:xfrm>
            <a:off x="374073" y="3481685"/>
            <a:ext cx="4152900" cy="461665"/>
          </a:xfrm>
          <a:prstGeom prst="rect">
            <a:avLst/>
          </a:prstGeom>
          <a:noFill/>
        </p:spPr>
        <p:txBody>
          <a:bodyPr wrap="square" rtlCol="0">
            <a:spAutoFit/>
          </a:bodyPr>
          <a:lstStyle/>
          <a:p>
            <a:r>
              <a:rPr lang="en-US" sz="2400" dirty="0"/>
              <a:t>3. </a:t>
            </a:r>
            <a:r>
              <a:rPr lang="zh-CN" altLang="en-US" sz="2400" dirty="0"/>
              <a:t>字符分类</a:t>
            </a:r>
            <a:endParaRPr lang="en-US" sz="2400" dirty="0"/>
          </a:p>
        </p:txBody>
      </p:sp>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9946" y="4054198"/>
            <a:ext cx="345140" cy="533400"/>
          </a:xfrm>
          <a:prstGeom prst="rect">
            <a:avLst/>
          </a:prstGeom>
          <a:noFill/>
          <a:ln>
            <a:noFill/>
          </a:ln>
          <a:effectLst/>
        </p:spPr>
      </p:pic>
      <p:pic>
        <p:nvPicPr>
          <p:cNvPr id="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2491" y="4045368"/>
            <a:ext cx="376519" cy="533400"/>
          </a:xfrm>
          <a:prstGeom prst="rect">
            <a:avLst/>
          </a:prstGeom>
          <a:noFill/>
          <a:ln>
            <a:noFill/>
          </a:ln>
          <a:effectLst/>
        </p:spPr>
      </p:pic>
      <p:pic>
        <p:nvPicPr>
          <p:cNvPr id="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943" y="4045368"/>
            <a:ext cx="345140" cy="533400"/>
          </a:xfrm>
          <a:prstGeom prst="rect">
            <a:avLst/>
          </a:prstGeom>
          <a:noFill/>
          <a:ln>
            <a:noFill/>
          </a:ln>
          <a:effectLst/>
        </p:spPr>
      </p:pic>
      <p:sp>
        <p:nvSpPr>
          <p:cNvPr id="46" name="TextBox 45"/>
          <p:cNvSpPr txBox="1"/>
          <p:nvPr/>
        </p:nvSpPr>
        <p:spPr>
          <a:xfrm>
            <a:off x="6705973" y="4137166"/>
            <a:ext cx="254000" cy="369332"/>
          </a:xfrm>
          <a:prstGeom prst="rect">
            <a:avLst/>
          </a:prstGeom>
          <a:noFill/>
          <a:ln>
            <a:noFill/>
          </a:ln>
        </p:spPr>
        <p:txBody>
          <a:bodyPr wrap="square" rtlCol="0">
            <a:spAutoFit/>
          </a:bodyPr>
          <a:lstStyle/>
          <a:p>
            <a:r>
              <a:rPr lang="en-US" b="1" dirty="0">
                <a:solidFill>
                  <a:srgbClr val="FF0000"/>
                </a:solidFill>
                <a:latin typeface="Courier New" panose="02070309020205020404" pitchFamily="49" charset="0"/>
                <a:cs typeface="Courier New" panose="02070309020205020404" pitchFamily="49" charset="0"/>
              </a:rPr>
              <a:t>N</a:t>
            </a:r>
            <a:endParaRPr lang="en-US" b="1" dirty="0">
              <a:solidFill>
                <a:srgbClr val="FF0000"/>
              </a:solidFill>
              <a:latin typeface="Courier New" panose="02070309020205020404" pitchFamily="49" charset="0"/>
              <a:cs typeface="Courier New" panose="02070309020205020404" pitchFamily="49" charset="0"/>
            </a:endParaRPr>
          </a:p>
        </p:txBody>
      </p:sp>
      <p:cxnSp>
        <p:nvCxnSpPr>
          <p:cNvPr id="47" name="Straight Arrow Connector 46"/>
          <p:cNvCxnSpPr>
            <a:stCxn id="34" idx="3"/>
            <a:endCxn id="46" idx="1"/>
          </p:cNvCxnSpPr>
          <p:nvPr/>
        </p:nvCxnSpPr>
        <p:spPr>
          <a:xfrm>
            <a:off x="6225086" y="4320898"/>
            <a:ext cx="480887" cy="9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183838" y="4127402"/>
            <a:ext cx="254000" cy="369332"/>
          </a:xfrm>
          <a:prstGeom prst="rect">
            <a:avLst/>
          </a:prstGeom>
          <a:noFill/>
          <a:ln>
            <a:noFill/>
          </a:ln>
        </p:spPr>
        <p:txBody>
          <a:bodyPr wrap="square" rtlCol="0">
            <a:spAutoFit/>
          </a:bodyPr>
          <a:lstStyle/>
          <a:p>
            <a:r>
              <a:rPr lang="en-US" b="1" dirty="0">
                <a:solidFill>
                  <a:srgbClr val="FF0000"/>
                </a:solidFill>
                <a:latin typeface="Courier New" panose="02070309020205020404" pitchFamily="49" charset="0"/>
                <a:cs typeface="Courier New" panose="02070309020205020404" pitchFamily="49" charset="0"/>
              </a:rPr>
              <a:t>A</a:t>
            </a:r>
            <a:endParaRPr lang="en-US" b="1" dirty="0">
              <a:solidFill>
                <a:srgbClr val="FF0000"/>
              </a:solidFill>
              <a:latin typeface="Courier New" panose="02070309020205020404" pitchFamily="49" charset="0"/>
              <a:cs typeface="Courier New" panose="02070309020205020404" pitchFamily="49" charset="0"/>
            </a:endParaRPr>
          </a:p>
        </p:txBody>
      </p:sp>
      <p:cxnSp>
        <p:nvCxnSpPr>
          <p:cNvPr id="51" name="Straight Arrow Connector 50"/>
          <p:cNvCxnSpPr>
            <a:stCxn id="35" idx="3"/>
            <a:endCxn id="50" idx="1"/>
          </p:cNvCxnSpPr>
          <p:nvPr/>
        </p:nvCxnSpPr>
        <p:spPr>
          <a:xfrm>
            <a:off x="4589010" y="4312068"/>
            <a:ext cx="59482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151169" y="4127402"/>
            <a:ext cx="254000" cy="369332"/>
          </a:xfrm>
          <a:prstGeom prst="rect">
            <a:avLst/>
          </a:prstGeom>
          <a:noFill/>
          <a:ln>
            <a:noFill/>
          </a:ln>
        </p:spPr>
        <p:txBody>
          <a:bodyPr wrap="square" rtlCol="0">
            <a:spAutoFit/>
          </a:bodyPr>
          <a:lstStyle/>
          <a:p>
            <a:r>
              <a:rPr lang="en-US" b="1" dirty="0">
                <a:solidFill>
                  <a:srgbClr val="FF0000"/>
                </a:solidFill>
                <a:latin typeface="Courier New" panose="02070309020205020404" pitchFamily="49" charset="0"/>
                <a:cs typeface="Courier New" panose="02070309020205020404" pitchFamily="49" charset="0"/>
              </a:rPr>
              <a:t>T</a:t>
            </a:r>
            <a:endParaRPr lang="en-US" b="1" dirty="0">
              <a:solidFill>
                <a:srgbClr val="FF0000"/>
              </a:solidFill>
              <a:latin typeface="Courier New" panose="02070309020205020404" pitchFamily="49" charset="0"/>
              <a:cs typeface="Courier New" panose="02070309020205020404" pitchFamily="49" charset="0"/>
            </a:endParaRPr>
          </a:p>
        </p:txBody>
      </p:sp>
      <p:cxnSp>
        <p:nvCxnSpPr>
          <p:cNvPr id="55" name="Straight Arrow Connector 54"/>
          <p:cNvCxnSpPr>
            <a:stCxn id="39" idx="3"/>
            <a:endCxn id="54" idx="1"/>
          </p:cNvCxnSpPr>
          <p:nvPr/>
        </p:nvCxnSpPr>
        <p:spPr>
          <a:xfrm>
            <a:off x="7690083" y="4312068"/>
            <a:ext cx="46108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590" y="2791063"/>
            <a:ext cx="4508061" cy="628174"/>
          </a:xfrm>
          <a:prstGeom prst="rect">
            <a:avLst/>
          </a:prstGeom>
          <a:noFill/>
          <a:ln>
            <a:noFill/>
          </a:ln>
          <a:effectLst/>
        </p:spPr>
      </p:pic>
      <p:pic>
        <p:nvPicPr>
          <p:cNvPr id="6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748" t="20703"/>
          <a:stretch>
            <a:fillRect/>
          </a:stretch>
        </p:blipFill>
        <p:spPr bwMode="auto">
          <a:xfrm>
            <a:off x="4305216" y="716812"/>
            <a:ext cx="2785753" cy="1699197"/>
          </a:xfrm>
          <a:prstGeom prst="rect">
            <a:avLst/>
          </a:prstGeom>
          <a:noFill/>
          <a:ln>
            <a:noFill/>
          </a:ln>
          <a:effectLst/>
        </p:spPr>
      </p:pic>
      <p:sp>
        <p:nvSpPr>
          <p:cNvPr id="63" name="Rectangle 62"/>
          <p:cNvSpPr/>
          <p:nvPr/>
        </p:nvSpPr>
        <p:spPr>
          <a:xfrm>
            <a:off x="4865375" y="1106950"/>
            <a:ext cx="924346" cy="145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cxnSp>
        <p:nvCxnSpPr>
          <p:cNvPr id="2051" name="Straight Connector 2050"/>
          <p:cNvCxnSpPr/>
          <p:nvPr/>
        </p:nvCxnSpPr>
        <p:spPr>
          <a:xfrm flipH="1">
            <a:off x="4484441" y="2810983"/>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8" name="Straight Connector 67"/>
          <p:cNvCxnSpPr/>
          <p:nvPr/>
        </p:nvCxnSpPr>
        <p:spPr>
          <a:xfrm flipH="1">
            <a:off x="48698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9" name="Straight Connector 68"/>
          <p:cNvCxnSpPr/>
          <p:nvPr/>
        </p:nvCxnSpPr>
        <p:spPr>
          <a:xfrm flipH="1">
            <a:off x="51746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0" name="Straight Connector 69"/>
          <p:cNvCxnSpPr/>
          <p:nvPr/>
        </p:nvCxnSpPr>
        <p:spPr>
          <a:xfrm flipH="1">
            <a:off x="54032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1" name="Straight Connector 70"/>
          <p:cNvCxnSpPr/>
          <p:nvPr/>
        </p:nvCxnSpPr>
        <p:spPr>
          <a:xfrm flipH="1">
            <a:off x="57080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2" name="Straight Connector 71"/>
          <p:cNvCxnSpPr/>
          <p:nvPr/>
        </p:nvCxnSpPr>
        <p:spPr>
          <a:xfrm flipH="1">
            <a:off x="60128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3" name="Straight Connector 72"/>
          <p:cNvCxnSpPr/>
          <p:nvPr/>
        </p:nvCxnSpPr>
        <p:spPr>
          <a:xfrm flipH="1">
            <a:off x="63938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4" name="Straight Connector 73"/>
          <p:cNvCxnSpPr/>
          <p:nvPr/>
        </p:nvCxnSpPr>
        <p:spPr>
          <a:xfrm flipH="1">
            <a:off x="70034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5" name="Straight Connector 74"/>
          <p:cNvCxnSpPr/>
          <p:nvPr/>
        </p:nvCxnSpPr>
        <p:spPr>
          <a:xfrm flipH="1">
            <a:off x="73844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6" name="Straight Connector 75"/>
          <p:cNvCxnSpPr/>
          <p:nvPr/>
        </p:nvCxnSpPr>
        <p:spPr>
          <a:xfrm flipH="1">
            <a:off x="76892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29466" y="721778"/>
            <a:ext cx="4709734"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4400"/>
              </a:lnSpc>
            </a:pPr>
            <a:r>
              <a:rPr lang="zh-CN" altLang="en-US" sz="4000" kern="0" dirty="0">
                <a:solidFill>
                  <a:schemeClr val="tx1">
                    <a:lumMod val="75000"/>
                    <a:lumOff val="25000"/>
                  </a:schemeClr>
                </a:solidFill>
              </a:rPr>
              <a:t>实例</a:t>
            </a:r>
            <a:r>
              <a:rPr lang="en-US" altLang="zh-CN" sz="4000" kern="0" dirty="0">
                <a:solidFill>
                  <a:schemeClr val="tx1">
                    <a:lumMod val="75000"/>
                    <a:lumOff val="25000"/>
                  </a:schemeClr>
                </a:solidFill>
              </a:rPr>
              <a:t>OCR</a:t>
            </a:r>
            <a:endParaRPr lang="en-US" sz="4000" kern="0"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87793" y="2312970"/>
            <a:ext cx="4393080" cy="1676400"/>
          </a:xfrm>
        </p:spPr>
        <p:txBody>
          <a:bodyPr>
            <a:noAutofit/>
          </a:bodyPr>
          <a:lstStyle/>
          <a:p>
            <a:pPr algn="l"/>
            <a:r>
              <a:rPr lang="zh-CN" altLang="en-US" dirty="0">
                <a:solidFill>
                  <a:schemeClr val="tx1">
                    <a:lumMod val="75000"/>
                    <a:lumOff val="25000"/>
                  </a:schemeClr>
                </a:solidFill>
              </a:rPr>
              <a:t>获取大量数据：人工数据合成</a:t>
            </a:r>
            <a:endParaRPr lang="en-US"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1200150" y="3867150"/>
            <a:ext cx="173355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rPr>
              <a:t>机器学习</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zh-CN" altLang="en-US" sz="2400" b="1" dirty="0"/>
              <a:t>字符识别</a:t>
            </a:r>
            <a:endParaRPr lang="en-US" sz="2400" b="1" dirty="0"/>
          </a:p>
        </p:txBody>
      </p:sp>
      <p:pic>
        <p:nvPicPr>
          <p:cNvPr id="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76713" y="1450916"/>
            <a:ext cx="561887" cy="868372"/>
          </a:xfrm>
          <a:prstGeom prst="rect">
            <a:avLst/>
          </a:prstGeom>
          <a:noFill/>
          <a:ln>
            <a:noFill/>
          </a:ln>
          <a:effectLst/>
        </p:spPr>
      </p:pic>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946" y="1445820"/>
            <a:ext cx="612970" cy="868372"/>
          </a:xfrm>
          <a:prstGeom prst="rect">
            <a:avLst/>
          </a:prstGeom>
          <a:noFill/>
          <a:ln>
            <a:noFill/>
          </a:ln>
          <a:effec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808" y="1450916"/>
            <a:ext cx="561887" cy="868372"/>
          </a:xfrm>
          <a:prstGeom prst="rect">
            <a:avLst/>
          </a:prstGeom>
          <a:noFill/>
          <a:ln>
            <a:noFill/>
          </a:ln>
          <a:effec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488" y="2672495"/>
            <a:ext cx="561887" cy="868372"/>
          </a:xfrm>
          <a:prstGeom prst="rect">
            <a:avLst/>
          </a:prstGeom>
          <a:noFill/>
          <a:ln>
            <a:noFill/>
          </a:ln>
          <a:effectLst/>
        </p:spPr>
      </p:pic>
      <p:pic>
        <p:nvPicPr>
          <p:cNvPr id="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7802" y="2672495"/>
            <a:ext cx="561887" cy="868372"/>
          </a:xfrm>
          <a:prstGeom prst="rect">
            <a:avLst/>
          </a:prstGeom>
          <a:noFill/>
          <a:ln>
            <a:noFill/>
          </a:ln>
          <a:effectLst/>
        </p:spPr>
      </p:pic>
      <p:pic>
        <p:nvPicPr>
          <p:cNvPr id="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721" y="2687572"/>
            <a:ext cx="561887" cy="868372"/>
          </a:xfrm>
          <a:prstGeom prst="rect">
            <a:avLst/>
          </a:prstGeom>
          <a:noFill/>
          <a:ln>
            <a:noFill/>
          </a:ln>
          <a:effectLst/>
        </p:spPr>
      </p:pic>
      <p:sp>
        <p:nvSpPr>
          <p:cNvPr id="9" name="TextBox 8"/>
          <p:cNvSpPr txBox="1"/>
          <p:nvPr/>
        </p:nvSpPr>
        <p:spPr>
          <a:xfrm>
            <a:off x="4717245" y="1613695"/>
            <a:ext cx="413511" cy="523220"/>
          </a:xfrm>
          <a:prstGeom prst="rect">
            <a:avLst/>
          </a:prstGeom>
          <a:noFill/>
          <a:ln>
            <a:noFill/>
          </a:ln>
        </p:spPr>
        <p:txBody>
          <a:bodyPr wrap="square" rtlCol="0">
            <a:spAutoFit/>
          </a:bodyPr>
          <a:lstStyle/>
          <a:p>
            <a:r>
              <a:rPr lang="en-US" sz="2800" b="1" dirty="0">
                <a:solidFill>
                  <a:srgbClr val="FF0000"/>
                </a:solidFill>
                <a:latin typeface="Courier New" panose="02070309020205020404" pitchFamily="49" charset="0"/>
                <a:cs typeface="Courier New" panose="02070309020205020404" pitchFamily="49" charset="0"/>
              </a:rPr>
              <a:t>N</a:t>
            </a:r>
            <a:endParaRPr lang="en-US" sz="2800" b="1" dirty="0">
              <a:solidFill>
                <a:srgbClr val="FF0000"/>
              </a:solidFill>
              <a:latin typeface="Courier New" panose="02070309020205020404" pitchFamily="49" charset="0"/>
              <a:cs typeface="Courier New" panose="02070309020205020404" pitchFamily="49" charset="0"/>
            </a:endParaRPr>
          </a:p>
        </p:txBody>
      </p:sp>
      <p:cxnSp>
        <p:nvCxnSpPr>
          <p:cNvPr id="10" name="Straight Arrow Connector 9"/>
          <p:cNvCxnSpPr>
            <a:endCxn id="9" idx="1"/>
          </p:cNvCxnSpPr>
          <p:nvPr/>
        </p:nvCxnSpPr>
        <p:spPr>
          <a:xfrm flipV="1">
            <a:off x="4229444" y="1875306"/>
            <a:ext cx="487801" cy="979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19939" y="2835274"/>
            <a:ext cx="413511" cy="523220"/>
          </a:xfrm>
          <a:prstGeom prst="rect">
            <a:avLst/>
          </a:prstGeom>
          <a:noFill/>
          <a:ln>
            <a:noFill/>
          </a:ln>
        </p:spPr>
        <p:txBody>
          <a:bodyPr wrap="square" rtlCol="0">
            <a:spAutoFit/>
          </a:bodyPr>
          <a:lstStyle/>
          <a:p>
            <a:r>
              <a:rPr lang="en-US" sz="2800" b="1" dirty="0">
                <a:solidFill>
                  <a:srgbClr val="FF0000"/>
                </a:solidFill>
                <a:latin typeface="Courier New" panose="02070309020205020404" pitchFamily="49" charset="0"/>
                <a:cs typeface="Courier New" panose="02070309020205020404" pitchFamily="49" charset="0"/>
              </a:rPr>
              <a:t>I</a:t>
            </a:r>
            <a:endParaRPr lang="en-US" sz="2800" b="1" dirty="0">
              <a:solidFill>
                <a:srgbClr val="FF0000"/>
              </a:solidFill>
              <a:latin typeface="Courier New" panose="02070309020205020404" pitchFamily="49" charset="0"/>
              <a:cs typeface="Courier New" panose="02070309020205020404" pitchFamily="49" charset="0"/>
            </a:endParaRPr>
          </a:p>
        </p:txBody>
      </p:sp>
      <p:cxnSp>
        <p:nvCxnSpPr>
          <p:cNvPr id="12" name="Straight Arrow Connector 11"/>
          <p:cNvCxnSpPr>
            <a:endCxn id="11" idx="1"/>
          </p:cNvCxnSpPr>
          <p:nvPr/>
        </p:nvCxnSpPr>
        <p:spPr>
          <a:xfrm flipV="1">
            <a:off x="1932138" y="3096883"/>
            <a:ext cx="487801" cy="979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38148" y="1603467"/>
            <a:ext cx="413511" cy="523220"/>
          </a:xfrm>
          <a:prstGeom prst="rect">
            <a:avLst/>
          </a:prstGeom>
          <a:noFill/>
          <a:ln>
            <a:noFill/>
          </a:ln>
        </p:spPr>
        <p:txBody>
          <a:bodyPr wrap="square" rtlCol="0">
            <a:spAutoFit/>
          </a:bodyPr>
          <a:lstStyle/>
          <a:p>
            <a:r>
              <a:rPr lang="en-US" sz="2800" b="1" dirty="0">
                <a:solidFill>
                  <a:srgbClr val="FF0000"/>
                </a:solidFill>
                <a:latin typeface="Courier New" panose="02070309020205020404" pitchFamily="49" charset="0"/>
                <a:cs typeface="Courier New" panose="02070309020205020404" pitchFamily="49" charset="0"/>
              </a:rPr>
              <a:t>A</a:t>
            </a:r>
            <a:endParaRPr lang="en-US" sz="2800" b="1" dirty="0">
              <a:solidFill>
                <a:srgbClr val="FF0000"/>
              </a:solidFill>
              <a:latin typeface="Courier New" panose="02070309020205020404" pitchFamily="49" charset="0"/>
              <a:cs typeface="Courier New" panose="02070309020205020404" pitchFamily="49" charset="0"/>
            </a:endParaRPr>
          </a:p>
        </p:txBody>
      </p:sp>
      <p:cxnSp>
        <p:nvCxnSpPr>
          <p:cNvPr id="14" name="Straight Arrow Connector 13"/>
          <p:cNvCxnSpPr>
            <a:endCxn id="13" idx="1"/>
          </p:cNvCxnSpPr>
          <p:nvPr/>
        </p:nvCxnSpPr>
        <p:spPr>
          <a:xfrm flipV="1">
            <a:off x="2050347" y="1865077"/>
            <a:ext cx="487801" cy="979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935462" y="2835274"/>
            <a:ext cx="413511" cy="523220"/>
          </a:xfrm>
          <a:prstGeom prst="rect">
            <a:avLst/>
          </a:prstGeom>
          <a:noFill/>
          <a:ln>
            <a:noFill/>
          </a:ln>
        </p:spPr>
        <p:txBody>
          <a:bodyPr wrap="square" rtlCol="0">
            <a:spAutoFit/>
          </a:bodyPr>
          <a:lstStyle/>
          <a:p>
            <a:r>
              <a:rPr lang="en-US" sz="2800" b="1" dirty="0">
                <a:solidFill>
                  <a:srgbClr val="FF0000"/>
                </a:solidFill>
                <a:latin typeface="Courier New" panose="02070309020205020404" pitchFamily="49" charset="0"/>
                <a:cs typeface="Courier New" panose="02070309020205020404" pitchFamily="49" charset="0"/>
              </a:rPr>
              <a:t>Q</a:t>
            </a:r>
            <a:endParaRPr lang="en-US" sz="2800" b="1" dirty="0">
              <a:solidFill>
                <a:srgbClr val="FF0000"/>
              </a:solidFill>
              <a:latin typeface="Courier New" panose="02070309020205020404" pitchFamily="49" charset="0"/>
              <a:cs typeface="Courier New" panose="02070309020205020404" pitchFamily="49" charset="0"/>
            </a:endParaRPr>
          </a:p>
        </p:txBody>
      </p:sp>
      <p:cxnSp>
        <p:nvCxnSpPr>
          <p:cNvPr id="16" name="Straight Arrow Connector 15"/>
          <p:cNvCxnSpPr>
            <a:endCxn id="15" idx="1"/>
          </p:cNvCxnSpPr>
          <p:nvPr/>
        </p:nvCxnSpPr>
        <p:spPr>
          <a:xfrm flipV="1">
            <a:off x="4447661" y="3096883"/>
            <a:ext cx="487801" cy="979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726658" y="1586201"/>
            <a:ext cx="413511" cy="523220"/>
          </a:xfrm>
          <a:prstGeom prst="rect">
            <a:avLst/>
          </a:prstGeom>
          <a:noFill/>
          <a:ln>
            <a:noFill/>
          </a:ln>
        </p:spPr>
        <p:txBody>
          <a:bodyPr wrap="square" rtlCol="0">
            <a:spAutoFit/>
          </a:bodyPr>
          <a:lstStyle/>
          <a:p>
            <a:r>
              <a:rPr lang="en-US" sz="2800" b="1" dirty="0">
                <a:solidFill>
                  <a:srgbClr val="FF0000"/>
                </a:solidFill>
                <a:latin typeface="Courier New" panose="02070309020205020404" pitchFamily="49" charset="0"/>
                <a:cs typeface="Courier New" panose="02070309020205020404" pitchFamily="49" charset="0"/>
              </a:rPr>
              <a:t>T</a:t>
            </a:r>
            <a:endParaRPr lang="en-US" sz="2800" b="1" dirty="0">
              <a:solidFill>
                <a:srgbClr val="FF0000"/>
              </a:solidFill>
              <a:latin typeface="Courier New" panose="02070309020205020404" pitchFamily="49" charset="0"/>
              <a:cs typeface="Courier New" panose="02070309020205020404" pitchFamily="49" charset="0"/>
            </a:endParaRPr>
          </a:p>
        </p:txBody>
      </p:sp>
      <p:cxnSp>
        <p:nvCxnSpPr>
          <p:cNvPr id="18" name="Straight Arrow Connector 17"/>
          <p:cNvCxnSpPr>
            <a:endCxn id="17" idx="1"/>
          </p:cNvCxnSpPr>
          <p:nvPr/>
        </p:nvCxnSpPr>
        <p:spPr>
          <a:xfrm flipV="1">
            <a:off x="7238857" y="1847812"/>
            <a:ext cx="487801" cy="979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26658" y="2835274"/>
            <a:ext cx="413511" cy="523220"/>
          </a:xfrm>
          <a:prstGeom prst="rect">
            <a:avLst/>
          </a:prstGeom>
          <a:noFill/>
          <a:ln>
            <a:noFill/>
          </a:ln>
        </p:spPr>
        <p:txBody>
          <a:bodyPr wrap="square" rtlCol="0">
            <a:spAutoFit/>
          </a:bodyPr>
          <a:lstStyle/>
          <a:p>
            <a:r>
              <a:rPr lang="en-US" sz="2800" b="1" dirty="0">
                <a:solidFill>
                  <a:srgbClr val="FF0000"/>
                </a:solidFill>
                <a:latin typeface="Courier New" panose="02070309020205020404" pitchFamily="49" charset="0"/>
                <a:cs typeface="Courier New" panose="02070309020205020404" pitchFamily="49" charset="0"/>
              </a:rPr>
              <a:t>A</a:t>
            </a:r>
            <a:endParaRPr lang="en-US" sz="2800" b="1" dirty="0">
              <a:solidFill>
                <a:srgbClr val="FF0000"/>
              </a:solidFill>
              <a:latin typeface="Courier New" panose="02070309020205020404" pitchFamily="49" charset="0"/>
              <a:cs typeface="Courier New" panose="02070309020205020404" pitchFamily="49" charset="0"/>
            </a:endParaRPr>
          </a:p>
        </p:txBody>
      </p:sp>
      <p:cxnSp>
        <p:nvCxnSpPr>
          <p:cNvPr id="20" name="Straight Arrow Connector 19"/>
          <p:cNvCxnSpPr>
            <a:endCxn id="19" idx="1"/>
          </p:cNvCxnSpPr>
          <p:nvPr/>
        </p:nvCxnSpPr>
        <p:spPr>
          <a:xfrm flipV="1">
            <a:off x="7238857" y="3096883"/>
            <a:ext cx="487801" cy="979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zh-CN" altLang="en-US" sz="2400" b="1" dirty="0"/>
              <a:t>用于照片</a:t>
            </a:r>
            <a:r>
              <a:rPr lang="en-US" altLang="zh-CN" sz="2400" b="1" dirty="0"/>
              <a:t>OCR</a:t>
            </a:r>
            <a:r>
              <a:rPr lang="zh-CN" altLang="en-US" sz="2400" b="1" dirty="0"/>
              <a:t>的人工数据合成</a:t>
            </a:r>
            <a:endParaRPr lang="en-US" sz="2400" b="1" dirty="0"/>
          </a:p>
        </p:txBody>
      </p:sp>
      <p:pic>
        <p:nvPicPr>
          <p:cNvPr id="4" name="Picture 3" descr="C:\Users\ang\Desktop\CS229A\realdata.png"/>
          <p:cNvPicPr>
            <a:picLocks noChangeAspect="1" noChangeArrowheads="1"/>
          </p:cNvPicPr>
          <p:nvPr/>
        </p:nvPicPr>
        <p:blipFill>
          <a:blip r:embed="rId1" cstate="print"/>
          <a:srcRect/>
          <a:stretch>
            <a:fillRect/>
          </a:stretch>
        </p:blipFill>
        <p:spPr bwMode="auto">
          <a:xfrm>
            <a:off x="1038740" y="1035550"/>
            <a:ext cx="3076575" cy="3076575"/>
          </a:xfrm>
          <a:prstGeom prst="rect">
            <a:avLst/>
          </a:prstGeom>
          <a:noFill/>
        </p:spPr>
      </p:pic>
      <p:sp>
        <p:nvSpPr>
          <p:cNvPr id="5" name="TextBox 4"/>
          <p:cNvSpPr txBox="1"/>
          <p:nvPr/>
        </p:nvSpPr>
        <p:spPr>
          <a:xfrm>
            <a:off x="1883650" y="4261570"/>
            <a:ext cx="1107996" cy="369332"/>
          </a:xfrm>
          <a:prstGeom prst="rect">
            <a:avLst/>
          </a:prstGeom>
          <a:noFill/>
        </p:spPr>
        <p:txBody>
          <a:bodyPr wrap="none" rtlCol="0">
            <a:spAutoFit/>
          </a:bodyPr>
          <a:lstStyle/>
          <a:p>
            <a:r>
              <a:rPr lang="zh-CN" altLang="en-US" dirty="0"/>
              <a:t>真实数据</a:t>
            </a:r>
            <a:endParaRPr lang="en-US" dirty="0"/>
          </a:p>
        </p:txBody>
      </p:sp>
      <p:sp>
        <p:nvSpPr>
          <p:cNvPr id="6" name="TextBox 5"/>
          <p:cNvSpPr txBox="1"/>
          <p:nvPr/>
        </p:nvSpPr>
        <p:spPr>
          <a:xfrm>
            <a:off x="4876800" y="1035550"/>
            <a:ext cx="3430620" cy="3046988"/>
          </a:xfrm>
          <a:prstGeom prst="rect">
            <a:avLst/>
          </a:prstGeom>
          <a:noFill/>
        </p:spPr>
        <p:txBody>
          <a:bodyPr wrap="square" rtlCol="0">
            <a:spAutoFit/>
          </a:bodyPr>
          <a:lstStyle/>
          <a:p>
            <a:pPr algn="ctr"/>
            <a:r>
              <a:rPr lang="en-US" sz="3600" dirty="0" err="1">
                <a:latin typeface="Adobe Garamond Pro" pitchFamily="18" charset="0"/>
              </a:rPr>
              <a:t>Abcdefg</a:t>
            </a:r>
            <a:endParaRPr lang="en-US" sz="3600" dirty="0">
              <a:latin typeface="Adobe Garamond Pro" pitchFamily="18" charset="0"/>
            </a:endParaRPr>
          </a:p>
          <a:p>
            <a:pPr algn="ctr"/>
            <a:r>
              <a:rPr lang="en-US" sz="3600" dirty="0" err="1">
                <a:latin typeface="Harlow Solid Italic" panose="04030604020F02020D02" pitchFamily="82" charset="0"/>
              </a:rPr>
              <a:t>Abcdefg</a:t>
            </a:r>
            <a:endParaRPr lang="en-US" sz="3600" dirty="0">
              <a:latin typeface="Harlow Solid Italic" panose="04030604020F02020D02" pitchFamily="82" charset="0"/>
            </a:endParaRPr>
          </a:p>
          <a:p>
            <a:pPr algn="ctr"/>
            <a:r>
              <a:rPr lang="en-US" sz="4800" dirty="0" err="1">
                <a:latin typeface="Kunstler Script" panose="030304020206070D0D06" pitchFamily="66" charset="0"/>
              </a:rPr>
              <a:t>Abcdefg</a:t>
            </a:r>
            <a:endParaRPr lang="en-US" sz="4800" dirty="0">
              <a:latin typeface="Kunstler Script" panose="030304020206070D0D06" pitchFamily="66" charset="0"/>
            </a:endParaRPr>
          </a:p>
          <a:p>
            <a:pPr algn="ctr"/>
            <a:r>
              <a:rPr lang="en-US" sz="3600" dirty="0" err="1">
                <a:latin typeface="Kristen ITC" panose="03050502040202030202" pitchFamily="66" charset="0"/>
                <a:ea typeface="Kozuka Gothic Pro M" pitchFamily="34" charset="-128"/>
              </a:rPr>
              <a:t>Abcdefg</a:t>
            </a:r>
            <a:endParaRPr lang="en-US" sz="3600" dirty="0">
              <a:latin typeface="Kristen ITC" panose="03050502040202030202" pitchFamily="66" charset="0"/>
              <a:ea typeface="Kozuka Gothic Pro M" pitchFamily="34" charset="-128"/>
            </a:endParaRPr>
          </a:p>
          <a:p>
            <a:pPr algn="ctr"/>
            <a:r>
              <a:rPr lang="en-US" sz="3600" dirty="0" err="1">
                <a:latin typeface="Old English Text MT" panose="03040902040508030806" pitchFamily="66" charset="0"/>
              </a:rPr>
              <a:t>Abcdefg</a:t>
            </a:r>
            <a:endParaRPr lang="en-US" sz="3600" dirty="0">
              <a:latin typeface="Old English Text MT" panose="03040902040508030806" pitchFamily="66" charset="0"/>
            </a:endParaRPr>
          </a:p>
        </p:txBody>
      </p:sp>
      <p:sp>
        <p:nvSpPr>
          <p:cNvPr id="7" name="TextBox 6"/>
          <p:cNvSpPr txBox="1"/>
          <p:nvPr/>
        </p:nvSpPr>
        <p:spPr>
          <a:xfrm>
            <a:off x="0" y="4805300"/>
            <a:ext cx="3428999" cy="338554"/>
          </a:xfrm>
          <a:prstGeom prst="rect">
            <a:avLst/>
          </a:prstGeom>
          <a:noFill/>
        </p:spPr>
        <p:txBody>
          <a:bodyPr wrap="square" rtlCol="0">
            <a:spAutoFit/>
          </a:bodyPr>
          <a:lstStyle/>
          <a:p>
            <a:r>
              <a:rPr lang="en-US" sz="1600" b="1" dirty="0">
                <a:solidFill>
                  <a:schemeClr val="tx1">
                    <a:lumMod val="50000"/>
                    <a:lumOff val="50000"/>
                  </a:schemeClr>
                </a:solidFill>
                <a:latin typeface="+mj-lt"/>
              </a:rPr>
              <a:t>[Adam Coates and Tao Wang]</a:t>
            </a:r>
            <a:endParaRPr lang="en-US" sz="1600" b="1" dirty="0">
              <a:solidFill>
                <a:schemeClr val="tx1">
                  <a:lumMod val="50000"/>
                  <a:lumOff val="50000"/>
                </a:schemeClr>
              </a:solidFill>
              <a:latin typeface="+mj-lt"/>
            </a:endParaRPr>
          </a:p>
        </p:txBody>
      </p:sp>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1021320" y="1044360"/>
              <a:ext cx="5674680" cy="2769120"/>
            </p14:xfrm>
          </p:contentPart>
        </mc:Choice>
        <mc:Fallback xmlns="">
          <p:pic>
            <p:nvPicPr>
              <p:cNvPr id="3" name="Ink 2"/>
            </p:nvPicPr>
            <p:blipFill>
              <a:blip r:embed="rId3"/>
            </p:blipFill>
            <p:spPr>
              <a:xfrm>
                <a:off x="1021320" y="1044360"/>
                <a:ext cx="5674680" cy="2769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zh-CN" altLang="en-US" sz="2400" b="1" dirty="0"/>
              <a:t>用于图片</a:t>
            </a:r>
            <a:r>
              <a:rPr lang="en-US" altLang="zh-CN" sz="2400" b="1" dirty="0"/>
              <a:t>OCR</a:t>
            </a:r>
            <a:r>
              <a:rPr lang="zh-CN" altLang="en-US" sz="2400" b="1" dirty="0"/>
              <a:t>的人工</a:t>
            </a:r>
            <a:r>
              <a:rPr lang="zh-CN" altLang="en-US" sz="2400" b="1" dirty="0">
                <a:solidFill>
                  <a:srgbClr val="FF0000"/>
                </a:solidFill>
              </a:rPr>
              <a:t>数据合成</a:t>
            </a:r>
            <a:endParaRPr lang="zh-CN" altLang="en-US" sz="2400" b="1" dirty="0">
              <a:solidFill>
                <a:srgbClr val="FF0000"/>
              </a:solidFill>
            </a:endParaRPr>
          </a:p>
        </p:txBody>
      </p:sp>
      <p:pic>
        <p:nvPicPr>
          <p:cNvPr id="3" name="Picture 2" descr="C:\Users\ang\Desktop\CS229A\synthdata.png"/>
          <p:cNvPicPr>
            <a:picLocks noChangeAspect="1" noChangeArrowheads="1"/>
          </p:cNvPicPr>
          <p:nvPr/>
        </p:nvPicPr>
        <p:blipFill>
          <a:blip r:embed="rId1" cstate="print"/>
          <a:srcRect/>
          <a:stretch>
            <a:fillRect/>
          </a:stretch>
        </p:blipFill>
        <p:spPr bwMode="auto">
          <a:xfrm>
            <a:off x="5148075" y="997145"/>
            <a:ext cx="3076575" cy="3076575"/>
          </a:xfrm>
          <a:prstGeom prst="rect">
            <a:avLst/>
          </a:prstGeom>
          <a:noFill/>
        </p:spPr>
      </p:pic>
      <p:pic>
        <p:nvPicPr>
          <p:cNvPr id="4" name="Picture 3" descr="C:\Users\ang\Desktop\CS229A\realdata.png"/>
          <p:cNvPicPr>
            <a:picLocks noChangeAspect="1" noChangeArrowheads="1"/>
          </p:cNvPicPr>
          <p:nvPr/>
        </p:nvPicPr>
        <p:blipFill>
          <a:blip r:embed="rId2" cstate="print"/>
          <a:srcRect/>
          <a:stretch>
            <a:fillRect/>
          </a:stretch>
        </p:blipFill>
        <p:spPr bwMode="auto">
          <a:xfrm>
            <a:off x="1038740" y="1035550"/>
            <a:ext cx="3076575" cy="3076575"/>
          </a:xfrm>
          <a:prstGeom prst="rect">
            <a:avLst/>
          </a:prstGeom>
          <a:noFill/>
        </p:spPr>
      </p:pic>
      <p:sp>
        <p:nvSpPr>
          <p:cNvPr id="5" name="TextBox 4"/>
          <p:cNvSpPr txBox="1"/>
          <p:nvPr/>
        </p:nvSpPr>
        <p:spPr>
          <a:xfrm>
            <a:off x="1883650" y="4261570"/>
            <a:ext cx="1107996" cy="369332"/>
          </a:xfrm>
          <a:prstGeom prst="rect">
            <a:avLst/>
          </a:prstGeom>
          <a:noFill/>
        </p:spPr>
        <p:txBody>
          <a:bodyPr wrap="none" rtlCol="0">
            <a:spAutoFit/>
          </a:bodyPr>
          <a:lstStyle/>
          <a:p>
            <a:r>
              <a:rPr lang="zh-CN" altLang="en-US" dirty="0"/>
              <a:t>真实数据</a:t>
            </a:r>
            <a:endParaRPr lang="en-US" dirty="0"/>
          </a:p>
        </p:txBody>
      </p:sp>
      <p:sp>
        <p:nvSpPr>
          <p:cNvPr id="6" name="TextBox 5"/>
          <p:cNvSpPr txBox="1"/>
          <p:nvPr/>
        </p:nvSpPr>
        <p:spPr>
          <a:xfrm>
            <a:off x="5909362" y="4184760"/>
            <a:ext cx="1107996" cy="369332"/>
          </a:xfrm>
          <a:prstGeom prst="rect">
            <a:avLst/>
          </a:prstGeom>
          <a:noFill/>
        </p:spPr>
        <p:txBody>
          <a:bodyPr wrap="none" rtlCol="0">
            <a:spAutoFit/>
          </a:bodyPr>
          <a:lstStyle/>
          <a:p>
            <a:r>
              <a:rPr lang="zh-CN" altLang="en-US" dirty="0"/>
              <a:t>合成数据</a:t>
            </a:r>
            <a:endParaRPr lang="en-US" dirty="0"/>
          </a:p>
        </p:txBody>
      </p:sp>
      <p:sp>
        <p:nvSpPr>
          <p:cNvPr id="8" name="TextBox 7"/>
          <p:cNvSpPr txBox="1"/>
          <p:nvPr/>
        </p:nvSpPr>
        <p:spPr>
          <a:xfrm>
            <a:off x="0" y="4805300"/>
            <a:ext cx="3428999" cy="338554"/>
          </a:xfrm>
          <a:prstGeom prst="rect">
            <a:avLst/>
          </a:prstGeom>
          <a:noFill/>
        </p:spPr>
        <p:txBody>
          <a:bodyPr wrap="square" rtlCol="0">
            <a:spAutoFit/>
          </a:bodyPr>
          <a:lstStyle/>
          <a:p>
            <a:r>
              <a:rPr lang="en-US" sz="1600" b="1" dirty="0">
                <a:solidFill>
                  <a:schemeClr val="tx1">
                    <a:lumMod val="50000"/>
                    <a:lumOff val="50000"/>
                  </a:schemeClr>
                </a:solidFill>
                <a:latin typeface="+mj-lt"/>
              </a:rPr>
              <a:t>[Adam Coates and Tao Wang]</a:t>
            </a:r>
            <a:endParaRPr lang="en-US" sz="1600" b="1" dirty="0">
              <a:solidFill>
                <a:schemeClr val="tx1">
                  <a:lumMod val="50000"/>
                  <a:lumOff val="50000"/>
                </a:schemeClr>
              </a:solidFill>
              <a:latin typeface="+mj-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3038104" y="2592284"/>
            <a:ext cx="1143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81000" y="285750"/>
            <a:ext cx="7315200" cy="461665"/>
          </a:xfrm>
          <a:prstGeom prst="rect">
            <a:avLst/>
          </a:prstGeom>
          <a:noFill/>
        </p:spPr>
        <p:txBody>
          <a:bodyPr wrap="square" rtlCol="0">
            <a:spAutoFit/>
          </a:bodyPr>
          <a:lstStyle/>
          <a:p>
            <a:r>
              <a:rPr lang="zh-CN" altLang="en-US" sz="2400" b="1" dirty="0"/>
              <a:t>通过引入扭曲来合成数据</a:t>
            </a:r>
            <a:endParaRPr lang="en-US" sz="2400" b="1" dirty="0"/>
          </a:p>
        </p:txBody>
      </p:sp>
      <p:sp>
        <p:nvSpPr>
          <p:cNvPr id="7" name="TextBox 6"/>
          <p:cNvSpPr txBox="1"/>
          <p:nvPr/>
        </p:nvSpPr>
        <p:spPr>
          <a:xfrm>
            <a:off x="0" y="4805300"/>
            <a:ext cx="3428999" cy="338554"/>
          </a:xfrm>
          <a:prstGeom prst="rect">
            <a:avLst/>
          </a:prstGeom>
          <a:noFill/>
        </p:spPr>
        <p:txBody>
          <a:bodyPr wrap="square" rtlCol="0">
            <a:spAutoFit/>
          </a:bodyPr>
          <a:lstStyle/>
          <a:p>
            <a:r>
              <a:rPr lang="en-US" sz="1600" b="1" dirty="0">
                <a:solidFill>
                  <a:schemeClr val="tx1">
                    <a:lumMod val="50000"/>
                    <a:lumOff val="50000"/>
                  </a:schemeClr>
                </a:solidFill>
                <a:latin typeface="+mj-lt"/>
              </a:rPr>
              <a:t>[Adam Coates and Tao Wang]</a:t>
            </a:r>
            <a:endParaRPr lang="en-US" sz="1600" b="1" dirty="0">
              <a:solidFill>
                <a:schemeClr val="tx1">
                  <a:lumMod val="50000"/>
                  <a:lumOff val="50000"/>
                </a:schemeClr>
              </a:solidFill>
              <a:latin typeface="+mj-lt"/>
            </a:endParaRPr>
          </a:p>
        </p:txBody>
      </p:sp>
      <p:pic>
        <p:nvPicPr>
          <p:cNvPr id="20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841746"/>
            <a:ext cx="3556000" cy="3556000"/>
          </a:xfrm>
          <a:prstGeom prst="rect">
            <a:avLst/>
          </a:prstGeom>
          <a:noFill/>
          <a:ln>
            <a:noFill/>
          </a:ln>
          <a:effectLst/>
        </p:spPr>
      </p:pic>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748" y="2147784"/>
            <a:ext cx="889000" cy="889000"/>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8458200" cy="461665"/>
          </a:xfrm>
          <a:prstGeom prst="rect">
            <a:avLst/>
          </a:prstGeom>
          <a:noFill/>
        </p:spPr>
        <p:txBody>
          <a:bodyPr wrap="square" rtlCol="0">
            <a:spAutoFit/>
          </a:bodyPr>
          <a:lstStyle/>
          <a:p>
            <a:r>
              <a:rPr lang="zh-CN" altLang="en-US" sz="2400" b="1" dirty="0"/>
              <a:t>通过引入失真来合成数据：语音识别</a:t>
            </a:r>
            <a:endParaRPr lang="en-US" sz="2400" b="1" dirty="0"/>
          </a:p>
        </p:txBody>
      </p:sp>
      <p:sp>
        <p:nvSpPr>
          <p:cNvPr id="3" name="TextBox 2"/>
          <p:cNvSpPr txBox="1"/>
          <p:nvPr/>
        </p:nvSpPr>
        <p:spPr>
          <a:xfrm>
            <a:off x="1143000" y="1119485"/>
            <a:ext cx="7696200" cy="830997"/>
          </a:xfrm>
          <a:prstGeom prst="rect">
            <a:avLst/>
          </a:prstGeom>
          <a:noFill/>
        </p:spPr>
        <p:txBody>
          <a:bodyPr wrap="square" rtlCol="0">
            <a:spAutoFit/>
          </a:bodyPr>
          <a:lstStyle/>
          <a:p>
            <a:r>
              <a:rPr lang="zh-CN" altLang="en-US" sz="2400" dirty="0"/>
              <a:t>原始音频</a:t>
            </a:r>
            <a:r>
              <a:rPr lang="en-US" sz="2400" dirty="0"/>
              <a:t>:</a:t>
            </a:r>
            <a:endParaRPr lang="en-US" sz="2400" dirty="0"/>
          </a:p>
          <a:p>
            <a:endParaRPr lang="en-US" sz="2400" b="1" dirty="0"/>
          </a:p>
        </p:txBody>
      </p:sp>
      <p:sp>
        <p:nvSpPr>
          <p:cNvPr id="4" name="TextBox 3"/>
          <p:cNvSpPr txBox="1"/>
          <p:nvPr/>
        </p:nvSpPr>
        <p:spPr>
          <a:xfrm>
            <a:off x="1143000" y="1974025"/>
            <a:ext cx="7696200" cy="461665"/>
          </a:xfrm>
          <a:prstGeom prst="rect">
            <a:avLst/>
          </a:prstGeom>
          <a:noFill/>
        </p:spPr>
        <p:txBody>
          <a:bodyPr wrap="square" rtlCol="0">
            <a:spAutoFit/>
          </a:bodyPr>
          <a:lstStyle/>
          <a:p>
            <a:r>
              <a:rPr lang="zh-CN" altLang="en-US" sz="2400" dirty="0"/>
              <a:t>电话信号较弱的音频</a:t>
            </a:r>
            <a:endParaRPr lang="en-US" sz="2400" b="1" dirty="0"/>
          </a:p>
        </p:txBody>
      </p:sp>
      <p:sp>
        <p:nvSpPr>
          <p:cNvPr id="5" name="TextBox 4"/>
          <p:cNvSpPr txBox="1"/>
          <p:nvPr/>
        </p:nvSpPr>
        <p:spPr>
          <a:xfrm>
            <a:off x="1143000" y="2952750"/>
            <a:ext cx="7696200" cy="461665"/>
          </a:xfrm>
          <a:prstGeom prst="rect">
            <a:avLst/>
          </a:prstGeom>
          <a:noFill/>
        </p:spPr>
        <p:txBody>
          <a:bodyPr wrap="square" rtlCol="0">
            <a:spAutoFit/>
          </a:bodyPr>
          <a:lstStyle/>
          <a:p>
            <a:r>
              <a:rPr lang="zh-CN" altLang="en-US" sz="2400" b="1" dirty="0"/>
              <a:t>噪音背景：人群</a:t>
            </a:r>
            <a:endParaRPr lang="en-US" sz="2400" b="1" dirty="0"/>
          </a:p>
        </p:txBody>
      </p:sp>
      <p:sp>
        <p:nvSpPr>
          <p:cNvPr id="6" name="TextBox 5"/>
          <p:cNvSpPr txBox="1"/>
          <p:nvPr/>
        </p:nvSpPr>
        <p:spPr>
          <a:xfrm>
            <a:off x="1143000" y="3943350"/>
            <a:ext cx="7696200" cy="461665"/>
          </a:xfrm>
          <a:prstGeom prst="rect">
            <a:avLst/>
          </a:prstGeom>
          <a:noFill/>
        </p:spPr>
        <p:txBody>
          <a:bodyPr wrap="square" rtlCol="0">
            <a:spAutoFit/>
          </a:bodyPr>
          <a:lstStyle/>
          <a:p>
            <a:r>
              <a:rPr lang="zh-CN" altLang="en-US" sz="2400" dirty="0"/>
              <a:t>噪音背景：机械（工厂）</a:t>
            </a:r>
            <a:endParaRPr lang="en-US" sz="2400" b="1" dirty="0"/>
          </a:p>
        </p:txBody>
      </p:sp>
      <p:sp>
        <p:nvSpPr>
          <p:cNvPr id="8" name="TextBox 7"/>
          <p:cNvSpPr txBox="1"/>
          <p:nvPr/>
        </p:nvSpPr>
        <p:spPr>
          <a:xfrm>
            <a:off x="0" y="4805300"/>
            <a:ext cx="3428999" cy="338554"/>
          </a:xfrm>
          <a:prstGeom prst="rect">
            <a:avLst/>
          </a:prstGeom>
          <a:noFill/>
        </p:spPr>
        <p:txBody>
          <a:bodyPr wrap="square" rtlCol="0">
            <a:spAutoFit/>
          </a:bodyPr>
          <a:lstStyle/>
          <a:p>
            <a:r>
              <a:rPr lang="en-US" sz="1600" b="1" dirty="0">
                <a:solidFill>
                  <a:schemeClr val="tx1">
                    <a:lumMod val="50000"/>
                    <a:lumOff val="50000"/>
                  </a:schemeClr>
                </a:solidFill>
                <a:latin typeface="+mj-lt"/>
              </a:rPr>
              <a:t>[www.pdsounds.org]</a:t>
            </a:r>
            <a:endParaRPr lang="en-US" sz="1600" b="1" dirty="0">
              <a:solidFill>
                <a:schemeClr val="tx1">
                  <a:lumMod val="50000"/>
                  <a:lumOff val="50000"/>
                </a:schemeClr>
              </a:solidFill>
              <a:latin typeface="+mj-lt"/>
            </a:endParaRPr>
          </a:p>
        </p:txBody>
      </p:sp>
      <p:pic>
        <p:nvPicPr>
          <p:cNvPr id="9" name="zerofive.wav">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609600" y="1119485"/>
            <a:ext cx="457200" cy="457200"/>
          </a:xfrm>
          <a:prstGeom prst="rect">
            <a:avLst/>
          </a:prstGeom>
        </p:spPr>
      </p:pic>
      <p:pic>
        <p:nvPicPr>
          <p:cNvPr id="10" name="machine2.wav">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3"/>
          <a:stretch>
            <a:fillRect/>
          </a:stretch>
        </p:blipFill>
        <p:spPr>
          <a:xfrm>
            <a:off x="609600" y="3943350"/>
            <a:ext cx="457200" cy="457200"/>
          </a:xfrm>
          <a:prstGeom prst="rect">
            <a:avLst/>
          </a:prstGeom>
        </p:spPr>
      </p:pic>
      <p:pic>
        <p:nvPicPr>
          <p:cNvPr id="11" name="crowd.wav">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3"/>
          <a:stretch>
            <a:fillRect/>
          </a:stretch>
        </p:blipFill>
        <p:spPr>
          <a:xfrm>
            <a:off x="609600" y="2967853"/>
            <a:ext cx="457200" cy="457200"/>
          </a:xfrm>
          <a:prstGeom prst="rect">
            <a:avLst/>
          </a:prstGeom>
        </p:spPr>
      </p:pic>
      <p:pic>
        <p:nvPicPr>
          <p:cNvPr id="12" name="phoneinterf.wav">
            <a:hlinkClick r:id="" action="ppaction://media"/>
          </p:cNvPr>
          <p:cNvPicPr>
            <a:picLocks noChangeAspect="1"/>
          </p:cNvPicPr>
          <p:nvPr>
            <a:audioFile r:link="rId8"/>
            <p:extLst>
              <p:ext uri="{DAA4B4D4-6D71-4841-9C94-3DE7FCFB9230}">
                <p14:media xmlns:p14="http://schemas.microsoft.com/office/powerpoint/2010/main" r:embed="rId9"/>
              </p:ext>
            </p:extLst>
          </p:nvPr>
        </p:nvPicPr>
        <p:blipFill>
          <a:blip r:embed="rId10"/>
          <a:stretch>
            <a:fillRect/>
          </a:stretch>
        </p:blipFill>
        <p:spPr>
          <a:xfrm>
            <a:off x="609600" y="1996331"/>
            <a:ext cx="457200" cy="4572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3"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163"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163"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4163" fill="hold"/>
                                        <p:tgtEl>
                                          <p:spTgt spid="12"/>
                                        </p:tgtEl>
                                      </p:cBhvr>
                                    </p:cmd>
                                  </p:childTnLst>
                                </p:cTn>
                              </p:par>
                            </p:childTnLst>
                          </p:cTn>
                        </p:par>
                      </p:childTnLst>
                    </p:cTn>
                  </p:par>
                </p:childTnLst>
              </p:cTn>
              <p:nextCondLst>
                <p:cond evt="onClick" delay="0">
                  <p:tgtEl>
                    <p:spTgt spid="12"/>
                  </p:tgtEl>
                </p:cond>
              </p:nextCondLst>
            </p:seq>
            <p:audio>
              <p:cMediaNode vol="80000">
                <p:cTn id="25" fill="hold" display="0">
                  <p:stCondLst>
                    <p:cond delay="indefinite"/>
                  </p:stCondLst>
                  <p:endCondLst>
                    <p:cond evt="onStopAudio" delay="0">
                      <p:tgtEl>
                        <p:sldTgt/>
                      </p:tgtEl>
                    </p:cond>
                  </p:endCondLst>
                </p:cTn>
                <p:tgtEl>
                  <p:spTgt spid="1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zh-CN" altLang="en-US" sz="2400" b="1" dirty="0"/>
              <a:t>引入扭曲来合成数据</a:t>
            </a:r>
            <a:endParaRPr lang="en-US" sz="2400" b="1" dirty="0"/>
          </a:p>
        </p:txBody>
      </p:sp>
      <p:sp>
        <p:nvSpPr>
          <p:cNvPr id="3" name="TextBox 2"/>
          <p:cNvSpPr txBox="1"/>
          <p:nvPr/>
        </p:nvSpPr>
        <p:spPr>
          <a:xfrm>
            <a:off x="381000" y="814685"/>
            <a:ext cx="8077200" cy="461665"/>
          </a:xfrm>
          <a:prstGeom prst="rect">
            <a:avLst/>
          </a:prstGeom>
          <a:noFill/>
        </p:spPr>
        <p:txBody>
          <a:bodyPr wrap="square" rtlCol="0">
            <a:spAutoFit/>
          </a:bodyPr>
          <a:lstStyle/>
          <a:p>
            <a:r>
              <a:rPr lang="zh-CN" altLang="en-US" sz="2400" dirty="0"/>
              <a:t>引入的失真应该表示测试集中的噪声</a:t>
            </a:r>
            <a:r>
              <a:rPr lang="en-US" altLang="zh-CN" sz="2400" dirty="0"/>
              <a:t>/</a:t>
            </a:r>
            <a:r>
              <a:rPr lang="zh-CN" altLang="en-US" sz="2400" dirty="0"/>
              <a:t>失真类型。</a:t>
            </a:r>
            <a:endParaRPr lang="en-US" sz="2400" dirty="0"/>
          </a:p>
        </p:txBody>
      </p:sp>
      <p:cxnSp>
        <p:nvCxnSpPr>
          <p:cNvPr id="9" name="Straight Connector 8"/>
          <p:cNvCxnSpPr/>
          <p:nvPr/>
        </p:nvCxnSpPr>
        <p:spPr>
          <a:xfrm>
            <a:off x="4419600" y="1733550"/>
            <a:ext cx="0" cy="1077361"/>
          </a:xfrm>
          <a:prstGeom prst="line">
            <a:avLst/>
          </a:prstGeom>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800600" y="1600021"/>
            <a:ext cx="3810000" cy="1200329"/>
          </a:xfrm>
          <a:prstGeom prst="rect">
            <a:avLst/>
          </a:prstGeom>
          <a:noFill/>
        </p:spPr>
        <p:txBody>
          <a:bodyPr wrap="square" rtlCol="0">
            <a:spAutoFit/>
          </a:bodyPr>
          <a:lstStyle/>
          <a:p>
            <a:r>
              <a:rPr lang="zh-CN" altLang="en-US" sz="2400" dirty="0"/>
              <a:t>音频</a:t>
            </a:r>
            <a:r>
              <a:rPr lang="en-US" sz="2400" dirty="0"/>
              <a:t>:</a:t>
            </a:r>
            <a:endParaRPr lang="en-US" sz="2400" dirty="0"/>
          </a:p>
          <a:p>
            <a:r>
              <a:rPr lang="zh-CN" altLang="en-US" sz="2400" dirty="0"/>
              <a:t>背景噪音，</a:t>
            </a:r>
            <a:r>
              <a:rPr lang="en-US" sz="2400" dirty="0"/>
              <a:t> </a:t>
            </a:r>
            <a:endParaRPr lang="en-US" sz="2400" dirty="0"/>
          </a:p>
          <a:p>
            <a:r>
              <a:rPr lang="zh-CN" altLang="en-US" sz="2400" dirty="0"/>
              <a:t>电话信号较弱</a:t>
            </a:r>
            <a:endParaRPr lang="en-US" sz="2400" dirty="0"/>
          </a:p>
        </p:txBody>
      </p:sp>
      <p:sp>
        <p:nvSpPr>
          <p:cNvPr id="11" name="TextBox 10"/>
          <p:cNvSpPr txBox="1"/>
          <p:nvPr/>
        </p:nvSpPr>
        <p:spPr>
          <a:xfrm>
            <a:off x="380999" y="2800350"/>
            <a:ext cx="8285915" cy="461665"/>
          </a:xfrm>
          <a:prstGeom prst="rect">
            <a:avLst/>
          </a:prstGeom>
          <a:noFill/>
        </p:spPr>
        <p:txBody>
          <a:bodyPr wrap="square" rtlCol="0">
            <a:spAutoFit/>
          </a:bodyPr>
          <a:lstStyle/>
          <a:p>
            <a:r>
              <a:rPr lang="zh-CN" altLang="en-US" sz="2400" dirty="0"/>
              <a:t>在数据中添加纯随机</a:t>
            </a:r>
            <a:r>
              <a:rPr lang="en-US" altLang="zh-CN" sz="2400" dirty="0"/>
              <a:t>/</a:t>
            </a:r>
            <a:r>
              <a:rPr lang="zh-CN" altLang="en-US" sz="2400" dirty="0"/>
              <a:t>无意义的噪音往往不会有什么太大帮助。</a:t>
            </a:r>
            <a:endParaRPr lang="en-US" sz="2400" dirty="0"/>
          </a:p>
        </p:txBody>
      </p:sp>
      <p:sp>
        <p:nvSpPr>
          <p:cNvPr id="16" name="TextBox 15"/>
          <p:cNvSpPr txBox="1"/>
          <p:nvPr/>
        </p:nvSpPr>
        <p:spPr>
          <a:xfrm>
            <a:off x="4543425" y="3762196"/>
            <a:ext cx="3063875" cy="461665"/>
          </a:xfrm>
          <a:prstGeom prst="rect">
            <a:avLst/>
          </a:prstGeom>
          <a:noFill/>
        </p:spPr>
        <p:txBody>
          <a:bodyPr wrap="square" rtlCol="0">
            <a:spAutoFit/>
          </a:bodyPr>
          <a:lstStyle/>
          <a:p>
            <a:r>
              <a:rPr lang="zh-CN" altLang="en-US" sz="2400" dirty="0"/>
              <a:t>像素    的强度（亮度）</a:t>
            </a:r>
            <a:r>
              <a:rPr lang="en-US" sz="2400" dirty="0"/>
              <a:t>               </a:t>
            </a:r>
            <a:endParaRPr lang="en-US" sz="2400" dirty="0"/>
          </a:p>
        </p:txBody>
      </p:sp>
      <p:pic>
        <p:nvPicPr>
          <p:cNvPr id="18" name="Picture 17"/>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4076700" y="3984019"/>
            <a:ext cx="476250" cy="152400"/>
          </a:xfrm>
          <a:prstGeom prst="rect">
            <a:avLst/>
          </a:prstGeom>
        </p:spPr>
      </p:pic>
      <p:pic>
        <p:nvPicPr>
          <p:cNvPr id="19" name="Picture 18"/>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5343525" y="3917344"/>
            <a:ext cx="68580" cy="171450"/>
          </a:xfrm>
          <a:prstGeom prst="rect">
            <a:avLst/>
          </a:prstGeom>
        </p:spPr>
      </p:pic>
      <p:pic>
        <p:nvPicPr>
          <p:cNvPr id="20" name="Picture 19"/>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4079585" y="4289639"/>
            <a:ext cx="1028700" cy="190500"/>
          </a:xfrm>
          <a:prstGeom prst="rect">
            <a:avLst/>
          </a:prstGeom>
        </p:spPr>
      </p:pic>
      <p:sp>
        <p:nvSpPr>
          <p:cNvPr id="21" name="TextBox 20"/>
          <p:cNvSpPr txBox="1"/>
          <p:nvPr/>
        </p:nvSpPr>
        <p:spPr>
          <a:xfrm>
            <a:off x="0" y="4805300"/>
            <a:ext cx="3428999" cy="338554"/>
          </a:xfrm>
          <a:prstGeom prst="rect">
            <a:avLst/>
          </a:prstGeom>
          <a:noFill/>
        </p:spPr>
        <p:txBody>
          <a:bodyPr wrap="square" rtlCol="0">
            <a:spAutoFit/>
          </a:bodyPr>
          <a:lstStyle/>
          <a:p>
            <a:r>
              <a:rPr lang="en-US" sz="1600" b="1" dirty="0">
                <a:solidFill>
                  <a:schemeClr val="tx1">
                    <a:lumMod val="50000"/>
                    <a:lumOff val="50000"/>
                  </a:schemeClr>
                </a:solidFill>
                <a:latin typeface="+mj-lt"/>
              </a:rPr>
              <a:t>[Adam Coates and Tao Wang]</a:t>
            </a:r>
            <a:endParaRPr lang="en-US" sz="1600" b="1" dirty="0">
              <a:solidFill>
                <a:schemeClr val="tx1">
                  <a:lumMod val="50000"/>
                  <a:lumOff val="50000"/>
                </a:schemeClr>
              </a:solidFill>
              <a:latin typeface="+mj-lt"/>
            </a:endParaRPr>
          </a:p>
        </p:txBody>
      </p:sp>
      <p:cxnSp>
        <p:nvCxnSpPr>
          <p:cNvPr id="22" name="Straight Arrow Connector 21"/>
          <p:cNvCxnSpPr/>
          <p:nvPr/>
        </p:nvCxnSpPr>
        <p:spPr>
          <a:xfrm>
            <a:off x="1488730" y="2192555"/>
            <a:ext cx="39146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506" y="1856383"/>
            <a:ext cx="611242" cy="611242"/>
          </a:xfrm>
          <a:prstGeom prst="rect">
            <a:avLst/>
          </a:prstGeom>
          <a:noFill/>
          <a:ln>
            <a:noFill/>
          </a:ln>
          <a:effectLst/>
        </p:spPr>
      </p:pic>
      <p:cxnSp>
        <p:nvCxnSpPr>
          <p:cNvPr id="40" name="Straight Arrow Connector 39"/>
          <p:cNvCxnSpPr/>
          <p:nvPr/>
        </p:nvCxnSpPr>
        <p:spPr>
          <a:xfrm>
            <a:off x="1488729" y="4196844"/>
            <a:ext cx="39146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505" y="3860672"/>
            <a:ext cx="611242" cy="611242"/>
          </a:xfrm>
          <a:prstGeom prst="rect">
            <a:avLst/>
          </a:prstGeom>
          <a:noFill/>
          <a:ln>
            <a:noFill/>
          </a:ln>
          <a:effectLst/>
        </p:spPr>
      </p:pic>
      <p:pic>
        <p:nvPicPr>
          <p:cNvPr id="25" name="Picture 4"/>
          <p:cNvPicPr>
            <a:picLocks noChangeAspect="1" noChangeArrowheads="1"/>
          </p:cNvPicPr>
          <p:nvPr/>
        </p:nvPicPr>
        <p:blipFill rotWithShape="1">
          <a:blip r:embed="rId8">
            <a:extLst>
              <a:ext uri="{28A0092B-C50C-407E-A947-70E740481C1C}">
                <a14:useLocalDpi xmlns:a14="http://schemas.microsoft.com/office/drawing/2010/main" val="0"/>
              </a:ext>
            </a:extLst>
          </a:blip>
          <a:srcRect t="50000" r="50000"/>
          <a:stretch>
            <a:fillRect/>
          </a:stretch>
        </p:blipFill>
        <p:spPr bwMode="auto">
          <a:xfrm>
            <a:off x="2015066" y="1615273"/>
            <a:ext cx="1216911" cy="1216911"/>
          </a:xfrm>
          <a:prstGeom prst="rect">
            <a:avLst/>
          </a:prstGeom>
          <a:noFill/>
          <a:ln>
            <a:noFill/>
          </a:ln>
          <a:effectLst/>
        </p:spPr>
      </p:pic>
      <p:pic>
        <p:nvPicPr>
          <p:cNvPr id="4" name="Picture 3"/>
          <p:cNvPicPr>
            <a:picLocks noChangeAspect="1"/>
          </p:cNvPicPr>
          <p:nvPr/>
        </p:nvPicPr>
        <p:blipFill rotWithShape="1">
          <a:blip r:embed="rId9">
            <a:extLst>
              <a:ext uri="{28A0092B-C50C-407E-A947-70E740481C1C}">
                <a14:useLocalDpi xmlns:a14="http://schemas.microsoft.com/office/drawing/2010/main" val="0"/>
              </a:ext>
            </a:extLst>
          </a:blip>
          <a:srcRect l="26937" t="14905" r="26447" b="25519"/>
          <a:stretch>
            <a:fillRect/>
          </a:stretch>
        </p:blipFill>
        <p:spPr>
          <a:xfrm>
            <a:off x="2001418" y="3611552"/>
            <a:ext cx="1296539" cy="1214363"/>
          </a:xfrm>
          <a:prstGeom prst="rect">
            <a:avLst/>
          </a:prstGeom>
        </p:spPr>
      </p:pic>
      <p:sp>
        <p:nvSpPr>
          <p:cNvPr id="23" name="TextBox 15"/>
          <p:cNvSpPr txBox="1"/>
          <p:nvPr/>
        </p:nvSpPr>
        <p:spPr>
          <a:xfrm>
            <a:off x="5173663" y="4148176"/>
            <a:ext cx="1430338" cy="461665"/>
          </a:xfrm>
          <a:prstGeom prst="rect">
            <a:avLst/>
          </a:prstGeom>
          <a:noFill/>
        </p:spPr>
        <p:txBody>
          <a:bodyPr wrap="square" rtlCol="0">
            <a:spAutoFit/>
          </a:bodyPr>
          <a:lstStyle/>
          <a:p>
            <a:r>
              <a:rPr lang="zh-CN" altLang="en-US" sz="2400" dirty="0"/>
              <a:t>随机噪声</a:t>
            </a:r>
            <a:r>
              <a:rPr lang="en-US" sz="2400" dirty="0"/>
              <a:t>               </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381000" y="278269"/>
            <a:ext cx="8305800" cy="461665"/>
          </a:xfrm>
          <a:prstGeom prst="rect">
            <a:avLst/>
          </a:prstGeom>
          <a:noFill/>
        </p:spPr>
        <p:txBody>
          <a:bodyPr wrap="square" rtlCol="0">
            <a:spAutoFit/>
          </a:bodyPr>
          <a:lstStyle/>
          <a:p>
            <a:r>
              <a:rPr lang="zh-CN" altLang="en-US" sz="2400" b="1" dirty="0"/>
              <a:t>图片</a:t>
            </a:r>
            <a:r>
              <a:rPr lang="en-US" altLang="zh-CN" sz="2400" b="1" dirty="0"/>
              <a:t>OCR</a:t>
            </a:r>
            <a:r>
              <a:rPr lang="zh-CN" altLang="en-US" sz="2400" b="1" dirty="0"/>
              <a:t>问题</a:t>
            </a:r>
            <a:endParaRPr lang="en-US" sz="2400" b="1" dirty="0"/>
          </a:p>
        </p:txBody>
      </p:sp>
      <p:pic>
        <p:nvPicPr>
          <p:cNvPr id="2" name="图片 1"/>
          <p:cNvPicPr>
            <a:picLocks noChangeAspect="1"/>
          </p:cNvPicPr>
          <p:nvPr/>
        </p:nvPicPr>
        <p:blipFill>
          <a:blip r:embed="rId1"/>
          <a:stretch>
            <a:fillRect/>
          </a:stretch>
        </p:blipFill>
        <p:spPr>
          <a:xfrm>
            <a:off x="2467610" y="204470"/>
            <a:ext cx="6265545" cy="48660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1665"/>
          </a:xfrm>
          <a:prstGeom prst="rect">
            <a:avLst/>
          </a:prstGeom>
          <a:noFill/>
        </p:spPr>
        <p:txBody>
          <a:bodyPr wrap="square" rtlCol="0">
            <a:spAutoFit/>
          </a:bodyPr>
          <a:lstStyle/>
          <a:p>
            <a:r>
              <a:rPr lang="zh-CN" altLang="en-US" sz="2400" b="1" dirty="0"/>
              <a:t>获取更多数据的讨论</a:t>
            </a:r>
            <a:endParaRPr lang="en-US" sz="2400" b="1" dirty="0"/>
          </a:p>
        </p:txBody>
      </p:sp>
      <p:sp>
        <p:nvSpPr>
          <p:cNvPr id="3" name="TextBox 2"/>
          <p:cNvSpPr txBox="1"/>
          <p:nvPr/>
        </p:nvSpPr>
        <p:spPr>
          <a:xfrm>
            <a:off x="381000" y="738485"/>
            <a:ext cx="8305800" cy="2677656"/>
          </a:xfrm>
          <a:prstGeom prst="rect">
            <a:avLst/>
          </a:prstGeom>
          <a:noFill/>
        </p:spPr>
        <p:txBody>
          <a:bodyPr wrap="square" rtlCol="0">
            <a:spAutoFit/>
          </a:bodyPr>
          <a:lstStyle/>
          <a:p>
            <a:pPr marL="457200" indent="-457200">
              <a:buFont typeface="+mj-lt"/>
              <a:buAutoNum type="arabicPeriod"/>
            </a:pPr>
            <a:r>
              <a:rPr lang="zh-CN" altLang="en-US" sz="2400" dirty="0"/>
              <a:t>在花费更多精力之前，确保你有一个低偏差的分类器（绘制学习曲线）。例如，不断增加神经网络中的特征数</a:t>
            </a:r>
            <a:r>
              <a:rPr lang="en-US" altLang="zh-CN" sz="2400" dirty="0"/>
              <a:t>/</a:t>
            </a:r>
            <a:r>
              <a:rPr lang="zh-CN" altLang="en-US" sz="2400" dirty="0"/>
              <a:t>隐藏单元数，直到你有一个低偏差分类器（足够复杂）。</a:t>
            </a:r>
            <a:endParaRPr lang="en-US" altLang="zh-CN" sz="2400" dirty="0"/>
          </a:p>
          <a:p>
            <a:pPr marL="457200" indent="-457200">
              <a:buFont typeface="+mj-lt"/>
              <a:buAutoNum type="arabicPeriod"/>
            </a:pPr>
            <a:r>
              <a:rPr lang="zh-CN" altLang="en-US" sz="2400" dirty="0"/>
              <a:t>“获取</a:t>
            </a:r>
            <a:r>
              <a:rPr lang="en-US" altLang="zh-CN" sz="2400" dirty="0"/>
              <a:t>10</a:t>
            </a:r>
            <a:r>
              <a:rPr lang="zh-CN" altLang="en-US" sz="2400" dirty="0"/>
              <a:t>倍于我们目前所拥有的数据的工作量是多大？”</a:t>
            </a:r>
            <a:endParaRPr lang="en-US" altLang="zh-CN" sz="2400" dirty="0"/>
          </a:p>
          <a:p>
            <a:pPr marL="800100" lvl="1" indent="-342900">
              <a:buFontTx/>
              <a:buChar char="-"/>
            </a:pPr>
            <a:r>
              <a:rPr lang="zh-CN" altLang="en-US" sz="2400" dirty="0"/>
              <a:t>人工数据合成</a:t>
            </a:r>
            <a:endParaRPr lang="en-US" altLang="zh-CN" sz="2400" dirty="0"/>
          </a:p>
          <a:p>
            <a:pPr marL="800100" lvl="1" indent="-342900">
              <a:buFontTx/>
              <a:buChar char="-"/>
            </a:pPr>
            <a:r>
              <a:rPr lang="zh-CN" altLang="en-US" sz="2400" dirty="0"/>
              <a:t>自己收集</a:t>
            </a:r>
            <a:r>
              <a:rPr lang="en-US" altLang="zh-CN" sz="2400" dirty="0"/>
              <a:t>/</a:t>
            </a:r>
            <a:r>
              <a:rPr lang="zh-CN" altLang="en-US" sz="2400" dirty="0"/>
              <a:t>标记</a:t>
            </a:r>
            <a:endParaRPr lang="en-US" altLang="zh-CN" sz="2400" dirty="0"/>
          </a:p>
          <a:p>
            <a:pPr marL="800100" lvl="1" indent="-342900">
              <a:buFontTx/>
              <a:buChar char="-"/>
            </a:pPr>
            <a:r>
              <a:rPr lang="zh-CN" altLang="en-US" sz="2400" dirty="0"/>
              <a:t>众包（例如：亚马逊劳务众包平台）</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29466" y="721778"/>
            <a:ext cx="4709734"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4400"/>
              </a:lnSpc>
            </a:pPr>
            <a:r>
              <a:rPr lang="zh-CN" altLang="en-US" sz="4000" kern="0" dirty="0">
                <a:solidFill>
                  <a:schemeClr val="tx1">
                    <a:lumMod val="75000"/>
                    <a:lumOff val="25000"/>
                  </a:schemeClr>
                </a:solidFill>
              </a:rPr>
              <a:t>实例</a:t>
            </a:r>
            <a:r>
              <a:rPr lang="en-US" altLang="zh-CN" sz="4000" kern="0" dirty="0">
                <a:solidFill>
                  <a:schemeClr val="tx1">
                    <a:lumMod val="75000"/>
                    <a:lumOff val="25000"/>
                  </a:schemeClr>
                </a:solidFill>
              </a:rPr>
              <a:t>OCR</a:t>
            </a:r>
            <a:endParaRPr lang="en-US" sz="4000" kern="0"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87793" y="2312970"/>
            <a:ext cx="4393080" cy="1676400"/>
          </a:xfrm>
        </p:spPr>
        <p:txBody>
          <a:bodyPr>
            <a:noAutofit/>
          </a:bodyPr>
          <a:lstStyle/>
          <a:p>
            <a:pPr algn="l"/>
            <a:r>
              <a:rPr lang="zh-CN" altLang="en-US" sz="3600" dirty="0">
                <a:solidFill>
                  <a:schemeClr val="tx1">
                    <a:lumMod val="75000"/>
                    <a:lumOff val="25000"/>
                  </a:schemeClr>
                </a:solidFill>
              </a:rPr>
              <a:t>上限分析</a:t>
            </a:r>
            <a:r>
              <a:rPr lang="en-US" sz="3600" dirty="0">
                <a:solidFill>
                  <a:schemeClr val="tx1">
                    <a:lumMod val="75000"/>
                    <a:lumOff val="25000"/>
                  </a:schemeClr>
                </a:solidFill>
              </a:rPr>
              <a:t>: </a:t>
            </a:r>
            <a:r>
              <a:rPr lang="zh-CN" altLang="en-US" sz="3600" dirty="0">
                <a:solidFill>
                  <a:schemeClr val="tx1">
                    <a:lumMod val="75000"/>
                    <a:lumOff val="25000"/>
                  </a:schemeClr>
                </a:solidFill>
              </a:rPr>
              <a:t>花精力去改善哪个部分</a:t>
            </a:r>
            <a:endParaRPr lang="en-US" sz="36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1225550" y="3867150"/>
            <a:ext cx="14859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rPr>
              <a:t>机器学习</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278269"/>
            <a:ext cx="8305800" cy="461665"/>
          </a:xfrm>
          <a:prstGeom prst="rect">
            <a:avLst/>
          </a:prstGeom>
          <a:noFill/>
        </p:spPr>
        <p:txBody>
          <a:bodyPr wrap="square" rtlCol="0">
            <a:spAutoFit/>
          </a:bodyPr>
          <a:lstStyle/>
          <a:p>
            <a:r>
              <a:rPr lang="zh-CN" altLang="en-US" sz="2400" b="1" dirty="0"/>
              <a:t>根据构成部分评估误差（上限分析）</a:t>
            </a:r>
            <a:endParaRPr lang="en-US" sz="2400" b="1" dirty="0"/>
          </a:p>
        </p:txBody>
      </p:sp>
      <p:sp>
        <p:nvSpPr>
          <p:cNvPr id="4" name="Rounded Rectangle 3"/>
          <p:cNvSpPr/>
          <p:nvPr/>
        </p:nvSpPr>
        <p:spPr>
          <a:xfrm>
            <a:off x="457200" y="1281273"/>
            <a:ext cx="1371600" cy="497512"/>
          </a:xfrm>
          <a:prstGeom prst="roundRect">
            <a:avLst/>
          </a:prstGeom>
          <a:solidFill>
            <a:schemeClr val="tx2">
              <a:lumMod val="20000"/>
              <a:lumOff val="80000"/>
            </a:schemeClr>
          </a:solidFill>
          <a:ln>
            <a:solidFill>
              <a:schemeClr val="tx2">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图片</a:t>
            </a:r>
            <a:endParaRPr lang="en-US" b="1" dirty="0">
              <a:solidFill>
                <a:schemeClr val="tx1"/>
              </a:solidFill>
            </a:endParaRPr>
          </a:p>
        </p:txBody>
      </p:sp>
      <p:sp>
        <p:nvSpPr>
          <p:cNvPr id="42" name="Rounded Rectangle 41"/>
          <p:cNvSpPr/>
          <p:nvPr/>
        </p:nvSpPr>
        <p:spPr>
          <a:xfrm>
            <a:off x="2209800" y="1281273"/>
            <a:ext cx="1676400" cy="497512"/>
          </a:xfrm>
          <a:prstGeom prst="roundRect">
            <a:avLst/>
          </a:prstGeom>
          <a:solidFill>
            <a:schemeClr val="accent3">
              <a:lumMod val="40000"/>
              <a:lumOff val="60000"/>
            </a:schemeClr>
          </a:solidFill>
          <a:ln>
            <a:solidFill>
              <a:schemeClr val="accent3">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文本检测</a:t>
            </a:r>
            <a:endParaRPr lang="en-US" b="1" dirty="0">
              <a:solidFill>
                <a:schemeClr val="tx1"/>
              </a:solidFill>
            </a:endParaRPr>
          </a:p>
        </p:txBody>
      </p:sp>
      <p:sp>
        <p:nvSpPr>
          <p:cNvPr id="43" name="Rounded Rectangle 42"/>
          <p:cNvSpPr/>
          <p:nvPr/>
        </p:nvSpPr>
        <p:spPr>
          <a:xfrm>
            <a:off x="4267200" y="1281274"/>
            <a:ext cx="1676400" cy="497511"/>
          </a:xfrm>
          <a:prstGeom prst="roundRect">
            <a:avLst/>
          </a:prstGeom>
          <a:solidFill>
            <a:schemeClr val="accent3">
              <a:lumMod val="40000"/>
              <a:lumOff val="60000"/>
            </a:schemeClr>
          </a:solidFill>
          <a:ln>
            <a:solidFill>
              <a:schemeClr val="accent3">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字符分割</a:t>
            </a:r>
            <a:endParaRPr lang="en-US" b="1" dirty="0">
              <a:solidFill>
                <a:schemeClr val="tx1"/>
              </a:solidFill>
            </a:endParaRPr>
          </a:p>
        </p:txBody>
      </p:sp>
      <p:sp>
        <p:nvSpPr>
          <p:cNvPr id="44" name="Rounded Rectangle 43"/>
          <p:cNvSpPr/>
          <p:nvPr/>
        </p:nvSpPr>
        <p:spPr>
          <a:xfrm>
            <a:off x="6553200" y="1281273"/>
            <a:ext cx="1676400" cy="497512"/>
          </a:xfrm>
          <a:prstGeom prst="roundRect">
            <a:avLst/>
          </a:prstGeom>
          <a:solidFill>
            <a:schemeClr val="accent3">
              <a:lumMod val="40000"/>
              <a:lumOff val="60000"/>
            </a:schemeClr>
          </a:solidFill>
          <a:ln>
            <a:solidFill>
              <a:schemeClr val="accent3">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字符识别</a:t>
            </a:r>
            <a:endParaRPr lang="en-US" b="1" dirty="0">
              <a:solidFill>
                <a:schemeClr val="tx1"/>
              </a:solidFill>
            </a:endParaRPr>
          </a:p>
        </p:txBody>
      </p:sp>
      <p:sp>
        <p:nvSpPr>
          <p:cNvPr id="45" name="TextBox 44"/>
          <p:cNvSpPr txBox="1"/>
          <p:nvPr/>
        </p:nvSpPr>
        <p:spPr>
          <a:xfrm>
            <a:off x="426378" y="2274153"/>
            <a:ext cx="8004390" cy="461665"/>
          </a:xfrm>
          <a:prstGeom prst="rect">
            <a:avLst/>
          </a:prstGeom>
          <a:noFill/>
        </p:spPr>
        <p:txBody>
          <a:bodyPr wrap="square" rtlCol="0">
            <a:spAutoFit/>
          </a:bodyPr>
          <a:lstStyle/>
          <a:p>
            <a:r>
              <a:rPr lang="zh-CN" altLang="en-US" sz="2400" dirty="0"/>
              <a:t>以上那个部分我们应该花费更多的时间去提升性能？</a:t>
            </a:r>
            <a:endParaRPr lang="en-US" sz="2400" dirty="0"/>
          </a:p>
        </p:txBody>
      </p:sp>
      <p:graphicFrame>
        <p:nvGraphicFramePr>
          <p:cNvPr id="5" name="Table 4"/>
          <p:cNvGraphicFramePr>
            <a:graphicFrameLocks noGrp="1"/>
          </p:cNvGraphicFramePr>
          <p:nvPr/>
        </p:nvGraphicFramePr>
        <p:xfrm>
          <a:off x="3048000" y="3028950"/>
          <a:ext cx="5257800" cy="1854200"/>
        </p:xfrm>
        <a:graphic>
          <a:graphicData uri="http://schemas.openxmlformats.org/drawingml/2006/table">
            <a:tbl>
              <a:tblPr firstRow="1" bandRow="1">
                <a:tableStyleId>{5C22544A-7EE6-4342-B048-85BDC9FD1C3A}</a:tableStyleId>
              </a:tblPr>
              <a:tblGrid>
                <a:gridCol w="2628900"/>
                <a:gridCol w="2628900"/>
              </a:tblGrid>
              <a:tr h="370840">
                <a:tc>
                  <a:txBody>
                    <a:bodyPr/>
                    <a:lstStyle/>
                    <a:p>
                      <a:pPr algn="ctr"/>
                      <a:r>
                        <a:rPr lang="zh-CN" altLang="en-US" b="1" dirty="0">
                          <a:solidFill>
                            <a:schemeClr val="tx1"/>
                          </a:solidFill>
                        </a:rPr>
                        <a:t>组件</a:t>
                      </a:r>
                      <a:endParaRPr lang="en-US"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准确率</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CN" altLang="en-US" b="0" dirty="0">
                          <a:solidFill>
                            <a:schemeClr val="tx1"/>
                          </a:solidFill>
                        </a:rPr>
                        <a:t>整体系统</a:t>
                      </a:r>
                      <a:endParaRPr lang="en-US" b="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72%</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b="0" dirty="0">
                          <a:solidFill>
                            <a:schemeClr val="tx1"/>
                          </a:solidFill>
                        </a:rPr>
                        <a:t>Text detection</a:t>
                      </a:r>
                      <a:endParaRPr lang="en-US" b="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89%</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b="0" dirty="0">
                          <a:solidFill>
                            <a:schemeClr val="tx1"/>
                          </a:solidFill>
                        </a:rPr>
                        <a:t>Character segmentation</a:t>
                      </a:r>
                      <a:endParaRPr lang="en-US" b="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90%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b="0" dirty="0">
                          <a:solidFill>
                            <a:schemeClr val="tx1"/>
                          </a:solidFill>
                        </a:rPr>
                        <a:t>Character recognition</a:t>
                      </a:r>
                      <a:endParaRPr lang="en-US" b="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100%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cxnSp>
        <p:nvCxnSpPr>
          <p:cNvPr id="7" name="Straight Arrow Connector 6"/>
          <p:cNvCxnSpPr>
            <a:stCxn id="4" idx="3"/>
            <a:endCxn id="42" idx="1"/>
          </p:cNvCxnSpPr>
          <p:nvPr/>
        </p:nvCxnSpPr>
        <p:spPr>
          <a:xfrm>
            <a:off x="1828800" y="1530029"/>
            <a:ext cx="381000"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42" idx="3"/>
            <a:endCxn id="43" idx="1"/>
          </p:cNvCxnSpPr>
          <p:nvPr/>
        </p:nvCxnSpPr>
        <p:spPr>
          <a:xfrm>
            <a:off x="3886200" y="1530029"/>
            <a:ext cx="381000" cy="1"/>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3" idx="3"/>
            <a:endCxn id="44" idx="1"/>
          </p:cNvCxnSpPr>
          <p:nvPr/>
        </p:nvCxnSpPr>
        <p:spPr>
          <a:xfrm flipV="1">
            <a:off x="5943600" y="1530029"/>
            <a:ext cx="609600" cy="1"/>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2743200" y="3790950"/>
            <a:ext cx="62484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2514600" y="4171950"/>
            <a:ext cx="6248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0" y="4552950"/>
            <a:ext cx="6248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3"/>
          <p:cNvSpPr/>
          <p:nvPr/>
        </p:nvSpPr>
        <p:spPr>
          <a:xfrm rot="572971">
            <a:off x="3520455" y="1477507"/>
            <a:ext cx="465046" cy="496511"/>
          </a:xfrm>
          <a:custGeom>
            <a:avLst/>
            <a:gdLst>
              <a:gd name="connsiteX0" fmla="*/ 0 w 467833"/>
              <a:gd name="connsiteY0" fmla="*/ 446568 h 595423"/>
              <a:gd name="connsiteX1" fmla="*/ 159489 w 467833"/>
              <a:gd name="connsiteY1" fmla="*/ 595423 h 595423"/>
              <a:gd name="connsiteX2" fmla="*/ 467833 w 467833"/>
              <a:gd name="connsiteY2" fmla="*/ 116958 h 595423"/>
              <a:gd name="connsiteX3" fmla="*/ 350875 w 467833"/>
              <a:gd name="connsiteY3" fmla="*/ 0 h 595423"/>
              <a:gd name="connsiteX4" fmla="*/ 159489 w 467833"/>
              <a:gd name="connsiteY4" fmla="*/ 435935 h 595423"/>
              <a:gd name="connsiteX5" fmla="*/ 31898 w 467833"/>
              <a:gd name="connsiteY5" fmla="*/ 287079 h 595423"/>
              <a:gd name="connsiteX6" fmla="*/ 0 w 467833"/>
              <a:gd name="connsiteY6" fmla="*/ 446568 h 595423"/>
              <a:gd name="connsiteX0-1" fmla="*/ 0 w 467833"/>
              <a:gd name="connsiteY0-2" fmla="*/ 395768 h 544623"/>
              <a:gd name="connsiteX1-3" fmla="*/ 159489 w 467833"/>
              <a:gd name="connsiteY1-4" fmla="*/ 544623 h 544623"/>
              <a:gd name="connsiteX2-5" fmla="*/ 467833 w 467833"/>
              <a:gd name="connsiteY2-6" fmla="*/ 66158 h 544623"/>
              <a:gd name="connsiteX3-7" fmla="*/ 345795 w 467833"/>
              <a:gd name="connsiteY3-8" fmla="*/ 0 h 544623"/>
              <a:gd name="connsiteX4-9" fmla="*/ 159489 w 467833"/>
              <a:gd name="connsiteY4-10" fmla="*/ 385135 h 544623"/>
              <a:gd name="connsiteX5-11" fmla="*/ 31898 w 467833"/>
              <a:gd name="connsiteY5-12" fmla="*/ 236279 h 544623"/>
              <a:gd name="connsiteX6-13" fmla="*/ 0 w 467833"/>
              <a:gd name="connsiteY6-14" fmla="*/ 395768 h 544623"/>
              <a:gd name="connsiteX0-15" fmla="*/ 0 w 538953"/>
              <a:gd name="connsiteY0-16" fmla="*/ 469310 h 618165"/>
              <a:gd name="connsiteX1-17" fmla="*/ 159489 w 538953"/>
              <a:gd name="connsiteY1-18" fmla="*/ 618165 h 618165"/>
              <a:gd name="connsiteX2-19" fmla="*/ 538953 w 538953"/>
              <a:gd name="connsiteY2-20" fmla="*/ 0 h 618165"/>
              <a:gd name="connsiteX3-21" fmla="*/ 345795 w 538953"/>
              <a:gd name="connsiteY3-22" fmla="*/ 73542 h 618165"/>
              <a:gd name="connsiteX4-23" fmla="*/ 159489 w 538953"/>
              <a:gd name="connsiteY4-24" fmla="*/ 458677 h 618165"/>
              <a:gd name="connsiteX5-25" fmla="*/ 31898 w 538953"/>
              <a:gd name="connsiteY5-26" fmla="*/ 309821 h 618165"/>
              <a:gd name="connsiteX6-27" fmla="*/ 0 w 538953"/>
              <a:gd name="connsiteY6-28" fmla="*/ 469310 h 618165"/>
              <a:gd name="connsiteX0-29" fmla="*/ 0 w 538953"/>
              <a:gd name="connsiteY0-30" fmla="*/ 469310 h 618165"/>
              <a:gd name="connsiteX1-31" fmla="*/ 159489 w 538953"/>
              <a:gd name="connsiteY1-32" fmla="*/ 618165 h 618165"/>
              <a:gd name="connsiteX2-33" fmla="*/ 538953 w 538953"/>
              <a:gd name="connsiteY2-34" fmla="*/ 0 h 618165"/>
              <a:gd name="connsiteX3-35" fmla="*/ 345795 w 538953"/>
              <a:gd name="connsiteY3-36" fmla="*/ 73542 h 618165"/>
              <a:gd name="connsiteX4-37" fmla="*/ 159489 w 538953"/>
              <a:gd name="connsiteY4-38" fmla="*/ 458677 h 618165"/>
              <a:gd name="connsiteX5-39" fmla="*/ 31898 w 538953"/>
              <a:gd name="connsiteY5-40" fmla="*/ 201871 h 618165"/>
              <a:gd name="connsiteX6-41" fmla="*/ 0 w 538953"/>
              <a:gd name="connsiteY6-42" fmla="*/ 469310 h 618165"/>
              <a:gd name="connsiteX0-43" fmla="*/ 0 w 538953"/>
              <a:gd name="connsiteY0-44" fmla="*/ 469310 h 618165"/>
              <a:gd name="connsiteX1-45" fmla="*/ 159489 w 538953"/>
              <a:gd name="connsiteY1-46" fmla="*/ 618165 h 618165"/>
              <a:gd name="connsiteX2-47" fmla="*/ 538953 w 538953"/>
              <a:gd name="connsiteY2-48" fmla="*/ 0 h 618165"/>
              <a:gd name="connsiteX3-49" fmla="*/ 345795 w 538953"/>
              <a:gd name="connsiteY3-50" fmla="*/ 73542 h 618165"/>
              <a:gd name="connsiteX4-51" fmla="*/ 159489 w 538953"/>
              <a:gd name="connsiteY4-52" fmla="*/ 458677 h 618165"/>
              <a:gd name="connsiteX5-53" fmla="*/ 26818 w 538953"/>
              <a:gd name="connsiteY5-54" fmla="*/ 322521 h 618165"/>
              <a:gd name="connsiteX6-55" fmla="*/ 0 w 538953"/>
              <a:gd name="connsiteY6-56" fmla="*/ 469310 h 618165"/>
              <a:gd name="connsiteX0-57" fmla="*/ 0 w 538953"/>
              <a:gd name="connsiteY0-58" fmla="*/ 469310 h 618165"/>
              <a:gd name="connsiteX1-59" fmla="*/ 159489 w 538953"/>
              <a:gd name="connsiteY1-60" fmla="*/ 618165 h 618165"/>
              <a:gd name="connsiteX2-61" fmla="*/ 538953 w 538953"/>
              <a:gd name="connsiteY2-62" fmla="*/ 0 h 618165"/>
              <a:gd name="connsiteX3-63" fmla="*/ 340715 w 538953"/>
              <a:gd name="connsiteY3-64" fmla="*/ 22742 h 618165"/>
              <a:gd name="connsiteX4-65" fmla="*/ 159489 w 538953"/>
              <a:gd name="connsiteY4-66" fmla="*/ 458677 h 618165"/>
              <a:gd name="connsiteX5-67" fmla="*/ 26818 w 538953"/>
              <a:gd name="connsiteY5-68" fmla="*/ 322521 h 618165"/>
              <a:gd name="connsiteX6-69" fmla="*/ 0 w 538953"/>
              <a:gd name="connsiteY6-70" fmla="*/ 469310 h 618165"/>
              <a:gd name="connsiteX0-71" fmla="*/ 0 w 491130"/>
              <a:gd name="connsiteY0-72" fmla="*/ 498891 h 647746"/>
              <a:gd name="connsiteX1-73" fmla="*/ 159489 w 491130"/>
              <a:gd name="connsiteY1-74" fmla="*/ 647746 h 647746"/>
              <a:gd name="connsiteX2-75" fmla="*/ 491130 w 491130"/>
              <a:gd name="connsiteY2-76" fmla="*/ 0 h 647746"/>
              <a:gd name="connsiteX3-77" fmla="*/ 340715 w 491130"/>
              <a:gd name="connsiteY3-78" fmla="*/ 52323 h 647746"/>
              <a:gd name="connsiteX4-79" fmla="*/ 159489 w 491130"/>
              <a:gd name="connsiteY4-80" fmla="*/ 488258 h 647746"/>
              <a:gd name="connsiteX5-81" fmla="*/ 26818 w 491130"/>
              <a:gd name="connsiteY5-82" fmla="*/ 352102 h 647746"/>
              <a:gd name="connsiteX6-83" fmla="*/ 0 w 491130"/>
              <a:gd name="connsiteY6-84" fmla="*/ 498891 h 647746"/>
              <a:gd name="connsiteX0-85" fmla="*/ 0 w 491130"/>
              <a:gd name="connsiteY0-86" fmla="*/ 498891 h 655448"/>
              <a:gd name="connsiteX1-87" fmla="*/ 196712 w 491130"/>
              <a:gd name="connsiteY1-88" fmla="*/ 655448 h 655448"/>
              <a:gd name="connsiteX2-89" fmla="*/ 491130 w 491130"/>
              <a:gd name="connsiteY2-90" fmla="*/ 0 h 655448"/>
              <a:gd name="connsiteX3-91" fmla="*/ 340715 w 491130"/>
              <a:gd name="connsiteY3-92" fmla="*/ 52323 h 655448"/>
              <a:gd name="connsiteX4-93" fmla="*/ 159489 w 491130"/>
              <a:gd name="connsiteY4-94" fmla="*/ 488258 h 655448"/>
              <a:gd name="connsiteX5-95" fmla="*/ 26818 w 491130"/>
              <a:gd name="connsiteY5-96" fmla="*/ 352102 h 655448"/>
              <a:gd name="connsiteX6-97" fmla="*/ 0 w 491130"/>
              <a:gd name="connsiteY6-98" fmla="*/ 498891 h 6554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91130" h="655448">
                <a:moveTo>
                  <a:pt x="0" y="498891"/>
                </a:moveTo>
                <a:lnTo>
                  <a:pt x="196712" y="655448"/>
                </a:lnTo>
                <a:lnTo>
                  <a:pt x="491130" y="0"/>
                </a:lnTo>
                <a:lnTo>
                  <a:pt x="340715" y="52323"/>
                </a:lnTo>
                <a:lnTo>
                  <a:pt x="159489" y="488258"/>
                </a:lnTo>
                <a:lnTo>
                  <a:pt x="26818" y="352102"/>
                </a:lnTo>
                <a:lnTo>
                  <a:pt x="0" y="49889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p:cNvSpPr/>
          <p:nvPr/>
        </p:nvSpPr>
        <p:spPr>
          <a:xfrm rot="572971">
            <a:off x="5676764" y="1561472"/>
            <a:ext cx="465046" cy="496511"/>
          </a:xfrm>
          <a:custGeom>
            <a:avLst/>
            <a:gdLst>
              <a:gd name="connsiteX0" fmla="*/ 0 w 467833"/>
              <a:gd name="connsiteY0" fmla="*/ 446568 h 595423"/>
              <a:gd name="connsiteX1" fmla="*/ 159489 w 467833"/>
              <a:gd name="connsiteY1" fmla="*/ 595423 h 595423"/>
              <a:gd name="connsiteX2" fmla="*/ 467833 w 467833"/>
              <a:gd name="connsiteY2" fmla="*/ 116958 h 595423"/>
              <a:gd name="connsiteX3" fmla="*/ 350875 w 467833"/>
              <a:gd name="connsiteY3" fmla="*/ 0 h 595423"/>
              <a:gd name="connsiteX4" fmla="*/ 159489 w 467833"/>
              <a:gd name="connsiteY4" fmla="*/ 435935 h 595423"/>
              <a:gd name="connsiteX5" fmla="*/ 31898 w 467833"/>
              <a:gd name="connsiteY5" fmla="*/ 287079 h 595423"/>
              <a:gd name="connsiteX6" fmla="*/ 0 w 467833"/>
              <a:gd name="connsiteY6" fmla="*/ 446568 h 595423"/>
              <a:gd name="connsiteX0-1" fmla="*/ 0 w 467833"/>
              <a:gd name="connsiteY0-2" fmla="*/ 395768 h 544623"/>
              <a:gd name="connsiteX1-3" fmla="*/ 159489 w 467833"/>
              <a:gd name="connsiteY1-4" fmla="*/ 544623 h 544623"/>
              <a:gd name="connsiteX2-5" fmla="*/ 467833 w 467833"/>
              <a:gd name="connsiteY2-6" fmla="*/ 66158 h 544623"/>
              <a:gd name="connsiteX3-7" fmla="*/ 345795 w 467833"/>
              <a:gd name="connsiteY3-8" fmla="*/ 0 h 544623"/>
              <a:gd name="connsiteX4-9" fmla="*/ 159489 w 467833"/>
              <a:gd name="connsiteY4-10" fmla="*/ 385135 h 544623"/>
              <a:gd name="connsiteX5-11" fmla="*/ 31898 w 467833"/>
              <a:gd name="connsiteY5-12" fmla="*/ 236279 h 544623"/>
              <a:gd name="connsiteX6-13" fmla="*/ 0 w 467833"/>
              <a:gd name="connsiteY6-14" fmla="*/ 395768 h 544623"/>
              <a:gd name="connsiteX0-15" fmla="*/ 0 w 538953"/>
              <a:gd name="connsiteY0-16" fmla="*/ 469310 h 618165"/>
              <a:gd name="connsiteX1-17" fmla="*/ 159489 w 538953"/>
              <a:gd name="connsiteY1-18" fmla="*/ 618165 h 618165"/>
              <a:gd name="connsiteX2-19" fmla="*/ 538953 w 538953"/>
              <a:gd name="connsiteY2-20" fmla="*/ 0 h 618165"/>
              <a:gd name="connsiteX3-21" fmla="*/ 345795 w 538953"/>
              <a:gd name="connsiteY3-22" fmla="*/ 73542 h 618165"/>
              <a:gd name="connsiteX4-23" fmla="*/ 159489 w 538953"/>
              <a:gd name="connsiteY4-24" fmla="*/ 458677 h 618165"/>
              <a:gd name="connsiteX5-25" fmla="*/ 31898 w 538953"/>
              <a:gd name="connsiteY5-26" fmla="*/ 309821 h 618165"/>
              <a:gd name="connsiteX6-27" fmla="*/ 0 w 538953"/>
              <a:gd name="connsiteY6-28" fmla="*/ 469310 h 618165"/>
              <a:gd name="connsiteX0-29" fmla="*/ 0 w 538953"/>
              <a:gd name="connsiteY0-30" fmla="*/ 469310 h 618165"/>
              <a:gd name="connsiteX1-31" fmla="*/ 159489 w 538953"/>
              <a:gd name="connsiteY1-32" fmla="*/ 618165 h 618165"/>
              <a:gd name="connsiteX2-33" fmla="*/ 538953 w 538953"/>
              <a:gd name="connsiteY2-34" fmla="*/ 0 h 618165"/>
              <a:gd name="connsiteX3-35" fmla="*/ 345795 w 538953"/>
              <a:gd name="connsiteY3-36" fmla="*/ 73542 h 618165"/>
              <a:gd name="connsiteX4-37" fmla="*/ 159489 w 538953"/>
              <a:gd name="connsiteY4-38" fmla="*/ 458677 h 618165"/>
              <a:gd name="connsiteX5-39" fmla="*/ 31898 w 538953"/>
              <a:gd name="connsiteY5-40" fmla="*/ 201871 h 618165"/>
              <a:gd name="connsiteX6-41" fmla="*/ 0 w 538953"/>
              <a:gd name="connsiteY6-42" fmla="*/ 469310 h 618165"/>
              <a:gd name="connsiteX0-43" fmla="*/ 0 w 538953"/>
              <a:gd name="connsiteY0-44" fmla="*/ 469310 h 618165"/>
              <a:gd name="connsiteX1-45" fmla="*/ 159489 w 538953"/>
              <a:gd name="connsiteY1-46" fmla="*/ 618165 h 618165"/>
              <a:gd name="connsiteX2-47" fmla="*/ 538953 w 538953"/>
              <a:gd name="connsiteY2-48" fmla="*/ 0 h 618165"/>
              <a:gd name="connsiteX3-49" fmla="*/ 345795 w 538953"/>
              <a:gd name="connsiteY3-50" fmla="*/ 73542 h 618165"/>
              <a:gd name="connsiteX4-51" fmla="*/ 159489 w 538953"/>
              <a:gd name="connsiteY4-52" fmla="*/ 458677 h 618165"/>
              <a:gd name="connsiteX5-53" fmla="*/ 26818 w 538953"/>
              <a:gd name="connsiteY5-54" fmla="*/ 322521 h 618165"/>
              <a:gd name="connsiteX6-55" fmla="*/ 0 w 538953"/>
              <a:gd name="connsiteY6-56" fmla="*/ 469310 h 618165"/>
              <a:gd name="connsiteX0-57" fmla="*/ 0 w 538953"/>
              <a:gd name="connsiteY0-58" fmla="*/ 469310 h 618165"/>
              <a:gd name="connsiteX1-59" fmla="*/ 159489 w 538953"/>
              <a:gd name="connsiteY1-60" fmla="*/ 618165 h 618165"/>
              <a:gd name="connsiteX2-61" fmla="*/ 538953 w 538953"/>
              <a:gd name="connsiteY2-62" fmla="*/ 0 h 618165"/>
              <a:gd name="connsiteX3-63" fmla="*/ 340715 w 538953"/>
              <a:gd name="connsiteY3-64" fmla="*/ 22742 h 618165"/>
              <a:gd name="connsiteX4-65" fmla="*/ 159489 w 538953"/>
              <a:gd name="connsiteY4-66" fmla="*/ 458677 h 618165"/>
              <a:gd name="connsiteX5-67" fmla="*/ 26818 w 538953"/>
              <a:gd name="connsiteY5-68" fmla="*/ 322521 h 618165"/>
              <a:gd name="connsiteX6-69" fmla="*/ 0 w 538953"/>
              <a:gd name="connsiteY6-70" fmla="*/ 469310 h 618165"/>
              <a:gd name="connsiteX0-71" fmla="*/ 0 w 491130"/>
              <a:gd name="connsiteY0-72" fmla="*/ 498891 h 647746"/>
              <a:gd name="connsiteX1-73" fmla="*/ 159489 w 491130"/>
              <a:gd name="connsiteY1-74" fmla="*/ 647746 h 647746"/>
              <a:gd name="connsiteX2-75" fmla="*/ 491130 w 491130"/>
              <a:gd name="connsiteY2-76" fmla="*/ 0 h 647746"/>
              <a:gd name="connsiteX3-77" fmla="*/ 340715 w 491130"/>
              <a:gd name="connsiteY3-78" fmla="*/ 52323 h 647746"/>
              <a:gd name="connsiteX4-79" fmla="*/ 159489 w 491130"/>
              <a:gd name="connsiteY4-80" fmla="*/ 488258 h 647746"/>
              <a:gd name="connsiteX5-81" fmla="*/ 26818 w 491130"/>
              <a:gd name="connsiteY5-82" fmla="*/ 352102 h 647746"/>
              <a:gd name="connsiteX6-83" fmla="*/ 0 w 491130"/>
              <a:gd name="connsiteY6-84" fmla="*/ 498891 h 647746"/>
              <a:gd name="connsiteX0-85" fmla="*/ 0 w 491130"/>
              <a:gd name="connsiteY0-86" fmla="*/ 498891 h 655448"/>
              <a:gd name="connsiteX1-87" fmla="*/ 196712 w 491130"/>
              <a:gd name="connsiteY1-88" fmla="*/ 655448 h 655448"/>
              <a:gd name="connsiteX2-89" fmla="*/ 491130 w 491130"/>
              <a:gd name="connsiteY2-90" fmla="*/ 0 h 655448"/>
              <a:gd name="connsiteX3-91" fmla="*/ 340715 w 491130"/>
              <a:gd name="connsiteY3-92" fmla="*/ 52323 h 655448"/>
              <a:gd name="connsiteX4-93" fmla="*/ 159489 w 491130"/>
              <a:gd name="connsiteY4-94" fmla="*/ 488258 h 655448"/>
              <a:gd name="connsiteX5-95" fmla="*/ 26818 w 491130"/>
              <a:gd name="connsiteY5-96" fmla="*/ 352102 h 655448"/>
              <a:gd name="connsiteX6-97" fmla="*/ 0 w 491130"/>
              <a:gd name="connsiteY6-98" fmla="*/ 498891 h 6554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91130" h="655448">
                <a:moveTo>
                  <a:pt x="0" y="498891"/>
                </a:moveTo>
                <a:lnTo>
                  <a:pt x="196712" y="655448"/>
                </a:lnTo>
                <a:lnTo>
                  <a:pt x="491130" y="0"/>
                </a:lnTo>
                <a:lnTo>
                  <a:pt x="340715" y="52323"/>
                </a:lnTo>
                <a:lnTo>
                  <a:pt x="159489" y="488258"/>
                </a:lnTo>
                <a:lnTo>
                  <a:pt x="26818" y="352102"/>
                </a:lnTo>
                <a:lnTo>
                  <a:pt x="0" y="49889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57"/>
          <p:cNvSpPr/>
          <p:nvPr/>
        </p:nvSpPr>
        <p:spPr>
          <a:xfrm rot="572971">
            <a:off x="7951768" y="1523795"/>
            <a:ext cx="465046" cy="496511"/>
          </a:xfrm>
          <a:custGeom>
            <a:avLst/>
            <a:gdLst>
              <a:gd name="connsiteX0" fmla="*/ 0 w 467833"/>
              <a:gd name="connsiteY0" fmla="*/ 446568 h 595423"/>
              <a:gd name="connsiteX1" fmla="*/ 159489 w 467833"/>
              <a:gd name="connsiteY1" fmla="*/ 595423 h 595423"/>
              <a:gd name="connsiteX2" fmla="*/ 467833 w 467833"/>
              <a:gd name="connsiteY2" fmla="*/ 116958 h 595423"/>
              <a:gd name="connsiteX3" fmla="*/ 350875 w 467833"/>
              <a:gd name="connsiteY3" fmla="*/ 0 h 595423"/>
              <a:gd name="connsiteX4" fmla="*/ 159489 w 467833"/>
              <a:gd name="connsiteY4" fmla="*/ 435935 h 595423"/>
              <a:gd name="connsiteX5" fmla="*/ 31898 w 467833"/>
              <a:gd name="connsiteY5" fmla="*/ 287079 h 595423"/>
              <a:gd name="connsiteX6" fmla="*/ 0 w 467833"/>
              <a:gd name="connsiteY6" fmla="*/ 446568 h 595423"/>
              <a:gd name="connsiteX0-1" fmla="*/ 0 w 467833"/>
              <a:gd name="connsiteY0-2" fmla="*/ 395768 h 544623"/>
              <a:gd name="connsiteX1-3" fmla="*/ 159489 w 467833"/>
              <a:gd name="connsiteY1-4" fmla="*/ 544623 h 544623"/>
              <a:gd name="connsiteX2-5" fmla="*/ 467833 w 467833"/>
              <a:gd name="connsiteY2-6" fmla="*/ 66158 h 544623"/>
              <a:gd name="connsiteX3-7" fmla="*/ 345795 w 467833"/>
              <a:gd name="connsiteY3-8" fmla="*/ 0 h 544623"/>
              <a:gd name="connsiteX4-9" fmla="*/ 159489 w 467833"/>
              <a:gd name="connsiteY4-10" fmla="*/ 385135 h 544623"/>
              <a:gd name="connsiteX5-11" fmla="*/ 31898 w 467833"/>
              <a:gd name="connsiteY5-12" fmla="*/ 236279 h 544623"/>
              <a:gd name="connsiteX6-13" fmla="*/ 0 w 467833"/>
              <a:gd name="connsiteY6-14" fmla="*/ 395768 h 544623"/>
              <a:gd name="connsiteX0-15" fmla="*/ 0 w 538953"/>
              <a:gd name="connsiteY0-16" fmla="*/ 469310 h 618165"/>
              <a:gd name="connsiteX1-17" fmla="*/ 159489 w 538953"/>
              <a:gd name="connsiteY1-18" fmla="*/ 618165 h 618165"/>
              <a:gd name="connsiteX2-19" fmla="*/ 538953 w 538953"/>
              <a:gd name="connsiteY2-20" fmla="*/ 0 h 618165"/>
              <a:gd name="connsiteX3-21" fmla="*/ 345795 w 538953"/>
              <a:gd name="connsiteY3-22" fmla="*/ 73542 h 618165"/>
              <a:gd name="connsiteX4-23" fmla="*/ 159489 w 538953"/>
              <a:gd name="connsiteY4-24" fmla="*/ 458677 h 618165"/>
              <a:gd name="connsiteX5-25" fmla="*/ 31898 w 538953"/>
              <a:gd name="connsiteY5-26" fmla="*/ 309821 h 618165"/>
              <a:gd name="connsiteX6-27" fmla="*/ 0 w 538953"/>
              <a:gd name="connsiteY6-28" fmla="*/ 469310 h 618165"/>
              <a:gd name="connsiteX0-29" fmla="*/ 0 w 538953"/>
              <a:gd name="connsiteY0-30" fmla="*/ 469310 h 618165"/>
              <a:gd name="connsiteX1-31" fmla="*/ 159489 w 538953"/>
              <a:gd name="connsiteY1-32" fmla="*/ 618165 h 618165"/>
              <a:gd name="connsiteX2-33" fmla="*/ 538953 w 538953"/>
              <a:gd name="connsiteY2-34" fmla="*/ 0 h 618165"/>
              <a:gd name="connsiteX3-35" fmla="*/ 345795 w 538953"/>
              <a:gd name="connsiteY3-36" fmla="*/ 73542 h 618165"/>
              <a:gd name="connsiteX4-37" fmla="*/ 159489 w 538953"/>
              <a:gd name="connsiteY4-38" fmla="*/ 458677 h 618165"/>
              <a:gd name="connsiteX5-39" fmla="*/ 31898 w 538953"/>
              <a:gd name="connsiteY5-40" fmla="*/ 201871 h 618165"/>
              <a:gd name="connsiteX6-41" fmla="*/ 0 w 538953"/>
              <a:gd name="connsiteY6-42" fmla="*/ 469310 h 618165"/>
              <a:gd name="connsiteX0-43" fmla="*/ 0 w 538953"/>
              <a:gd name="connsiteY0-44" fmla="*/ 469310 h 618165"/>
              <a:gd name="connsiteX1-45" fmla="*/ 159489 w 538953"/>
              <a:gd name="connsiteY1-46" fmla="*/ 618165 h 618165"/>
              <a:gd name="connsiteX2-47" fmla="*/ 538953 w 538953"/>
              <a:gd name="connsiteY2-48" fmla="*/ 0 h 618165"/>
              <a:gd name="connsiteX3-49" fmla="*/ 345795 w 538953"/>
              <a:gd name="connsiteY3-50" fmla="*/ 73542 h 618165"/>
              <a:gd name="connsiteX4-51" fmla="*/ 159489 w 538953"/>
              <a:gd name="connsiteY4-52" fmla="*/ 458677 h 618165"/>
              <a:gd name="connsiteX5-53" fmla="*/ 26818 w 538953"/>
              <a:gd name="connsiteY5-54" fmla="*/ 322521 h 618165"/>
              <a:gd name="connsiteX6-55" fmla="*/ 0 w 538953"/>
              <a:gd name="connsiteY6-56" fmla="*/ 469310 h 618165"/>
              <a:gd name="connsiteX0-57" fmla="*/ 0 w 538953"/>
              <a:gd name="connsiteY0-58" fmla="*/ 469310 h 618165"/>
              <a:gd name="connsiteX1-59" fmla="*/ 159489 w 538953"/>
              <a:gd name="connsiteY1-60" fmla="*/ 618165 h 618165"/>
              <a:gd name="connsiteX2-61" fmla="*/ 538953 w 538953"/>
              <a:gd name="connsiteY2-62" fmla="*/ 0 h 618165"/>
              <a:gd name="connsiteX3-63" fmla="*/ 340715 w 538953"/>
              <a:gd name="connsiteY3-64" fmla="*/ 22742 h 618165"/>
              <a:gd name="connsiteX4-65" fmla="*/ 159489 w 538953"/>
              <a:gd name="connsiteY4-66" fmla="*/ 458677 h 618165"/>
              <a:gd name="connsiteX5-67" fmla="*/ 26818 w 538953"/>
              <a:gd name="connsiteY5-68" fmla="*/ 322521 h 618165"/>
              <a:gd name="connsiteX6-69" fmla="*/ 0 w 538953"/>
              <a:gd name="connsiteY6-70" fmla="*/ 469310 h 618165"/>
              <a:gd name="connsiteX0-71" fmla="*/ 0 w 491130"/>
              <a:gd name="connsiteY0-72" fmla="*/ 498891 h 647746"/>
              <a:gd name="connsiteX1-73" fmla="*/ 159489 w 491130"/>
              <a:gd name="connsiteY1-74" fmla="*/ 647746 h 647746"/>
              <a:gd name="connsiteX2-75" fmla="*/ 491130 w 491130"/>
              <a:gd name="connsiteY2-76" fmla="*/ 0 h 647746"/>
              <a:gd name="connsiteX3-77" fmla="*/ 340715 w 491130"/>
              <a:gd name="connsiteY3-78" fmla="*/ 52323 h 647746"/>
              <a:gd name="connsiteX4-79" fmla="*/ 159489 w 491130"/>
              <a:gd name="connsiteY4-80" fmla="*/ 488258 h 647746"/>
              <a:gd name="connsiteX5-81" fmla="*/ 26818 w 491130"/>
              <a:gd name="connsiteY5-82" fmla="*/ 352102 h 647746"/>
              <a:gd name="connsiteX6-83" fmla="*/ 0 w 491130"/>
              <a:gd name="connsiteY6-84" fmla="*/ 498891 h 647746"/>
              <a:gd name="connsiteX0-85" fmla="*/ 0 w 491130"/>
              <a:gd name="connsiteY0-86" fmla="*/ 498891 h 655448"/>
              <a:gd name="connsiteX1-87" fmla="*/ 196712 w 491130"/>
              <a:gd name="connsiteY1-88" fmla="*/ 655448 h 655448"/>
              <a:gd name="connsiteX2-89" fmla="*/ 491130 w 491130"/>
              <a:gd name="connsiteY2-90" fmla="*/ 0 h 655448"/>
              <a:gd name="connsiteX3-91" fmla="*/ 340715 w 491130"/>
              <a:gd name="connsiteY3-92" fmla="*/ 52323 h 655448"/>
              <a:gd name="connsiteX4-93" fmla="*/ 159489 w 491130"/>
              <a:gd name="connsiteY4-94" fmla="*/ 488258 h 655448"/>
              <a:gd name="connsiteX5-95" fmla="*/ 26818 w 491130"/>
              <a:gd name="connsiteY5-96" fmla="*/ 352102 h 655448"/>
              <a:gd name="connsiteX6-97" fmla="*/ 0 w 491130"/>
              <a:gd name="connsiteY6-98" fmla="*/ 498891 h 6554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91130" h="655448">
                <a:moveTo>
                  <a:pt x="0" y="498891"/>
                </a:moveTo>
                <a:lnTo>
                  <a:pt x="196712" y="655448"/>
                </a:lnTo>
                <a:lnTo>
                  <a:pt x="491130" y="0"/>
                </a:lnTo>
                <a:lnTo>
                  <a:pt x="340715" y="52323"/>
                </a:lnTo>
                <a:lnTo>
                  <a:pt x="159489" y="488258"/>
                </a:lnTo>
                <a:lnTo>
                  <a:pt x="26818" y="352102"/>
                </a:lnTo>
                <a:lnTo>
                  <a:pt x="0" y="49889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8" grpId="0" animBg="1"/>
      <p:bldP spid="49" grpId="0" animBg="1"/>
      <p:bldP spid="54" grpId="0" animBg="1"/>
      <p:bldP spid="55" grpId="0" animBg="1"/>
      <p:bldP spid="5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78269"/>
            <a:ext cx="8305800" cy="461665"/>
          </a:xfrm>
          <a:prstGeom prst="rect">
            <a:avLst/>
          </a:prstGeom>
          <a:noFill/>
        </p:spPr>
        <p:txBody>
          <a:bodyPr wrap="square" rtlCol="0">
            <a:spAutoFit/>
          </a:bodyPr>
          <a:lstStyle/>
          <a:p>
            <a:r>
              <a:rPr lang="zh-CN" altLang="en-US" sz="2400" b="1" dirty="0"/>
              <a:t>其他上限分析实例</a:t>
            </a:r>
            <a:endParaRPr lang="en-US" sz="2400" b="1" dirty="0"/>
          </a:p>
        </p:txBody>
      </p:sp>
      <p:sp>
        <p:nvSpPr>
          <p:cNvPr id="3" name="TextBox 2"/>
          <p:cNvSpPr txBox="1"/>
          <p:nvPr/>
        </p:nvSpPr>
        <p:spPr>
          <a:xfrm>
            <a:off x="381000" y="739934"/>
            <a:ext cx="8305800" cy="461665"/>
          </a:xfrm>
          <a:prstGeom prst="rect">
            <a:avLst/>
          </a:prstGeom>
          <a:noFill/>
        </p:spPr>
        <p:txBody>
          <a:bodyPr wrap="square" rtlCol="0">
            <a:spAutoFit/>
          </a:bodyPr>
          <a:lstStyle/>
          <a:p>
            <a:r>
              <a:rPr lang="zh-CN" altLang="en-US" sz="2400" dirty="0"/>
              <a:t>图像人脸识别（人工实例）</a:t>
            </a:r>
            <a:endParaRPr lang="en-US" sz="2400" dirty="0"/>
          </a:p>
        </p:txBody>
      </p:sp>
      <p:pic>
        <p:nvPicPr>
          <p:cNvPr id="4" name="Picture 28" descr="IMG_0361"/>
          <p:cNvPicPr>
            <a:picLocks noChangeAspect="1" noChangeArrowheads="1"/>
          </p:cNvPicPr>
          <p:nvPr/>
        </p:nvPicPr>
        <p:blipFill>
          <a:blip r:embed="rId1" cstate="print"/>
          <a:srcRect l="25000" t="18457" r="30911" b="46660"/>
          <a:stretch>
            <a:fillRect/>
          </a:stretch>
        </p:blipFill>
        <p:spPr bwMode="auto">
          <a:xfrm>
            <a:off x="5538210" y="245055"/>
            <a:ext cx="2687638" cy="2835275"/>
          </a:xfrm>
          <a:prstGeom prst="rect">
            <a:avLst/>
          </a:prstGeom>
          <a:noFill/>
          <a:ln w="9525">
            <a:noFill/>
            <a:miter lim="800000"/>
            <a:headEnd/>
            <a:tailEnd/>
          </a:ln>
        </p:spPr>
      </p:pic>
      <p:pic>
        <p:nvPicPr>
          <p:cNvPr id="5" name="Picture 29" descr="IMG_0361_nobackground"/>
          <p:cNvPicPr>
            <a:picLocks noChangeAspect="1" noChangeArrowheads="1"/>
          </p:cNvPicPr>
          <p:nvPr/>
        </p:nvPicPr>
        <p:blipFill>
          <a:blip r:embed="rId2" cstate="print"/>
          <a:srcRect l="21559" t="18449" r="25769" b="46687"/>
          <a:stretch>
            <a:fillRect/>
          </a:stretch>
        </p:blipFill>
        <p:spPr bwMode="auto">
          <a:xfrm>
            <a:off x="5330248" y="245055"/>
            <a:ext cx="3209925" cy="2833687"/>
          </a:xfrm>
          <a:prstGeom prst="rect">
            <a:avLst/>
          </a:prstGeom>
          <a:noFill/>
          <a:ln w="9525">
            <a:noFill/>
            <a:miter lim="800000"/>
            <a:headEnd/>
            <a:tailEnd/>
          </a:ln>
        </p:spPr>
      </p:pic>
      <p:sp>
        <p:nvSpPr>
          <p:cNvPr id="6" name="Rectangle 4"/>
          <p:cNvSpPr>
            <a:spLocks noChangeArrowheads="1"/>
          </p:cNvSpPr>
          <p:nvPr/>
        </p:nvSpPr>
        <p:spPr bwMode="auto">
          <a:xfrm>
            <a:off x="6281022" y="3647817"/>
            <a:ext cx="1039192"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逻辑回归</a:t>
            </a:r>
            <a:endParaRPr lang="en-US" sz="1600" b="1" dirty="0">
              <a:solidFill>
                <a:srgbClr val="000000"/>
              </a:solidFill>
              <a:latin typeface="Helvetica" pitchFamily="34" charset="0"/>
            </a:endParaRPr>
          </a:p>
        </p:txBody>
      </p:sp>
      <p:sp>
        <p:nvSpPr>
          <p:cNvPr id="7" name="Rectangle 5"/>
          <p:cNvSpPr>
            <a:spLocks noChangeArrowheads="1"/>
          </p:cNvSpPr>
          <p:nvPr/>
        </p:nvSpPr>
        <p:spPr bwMode="auto">
          <a:xfrm>
            <a:off x="1594161" y="3671310"/>
            <a:ext cx="1039192"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人脸检测</a:t>
            </a:r>
            <a:endParaRPr lang="en-US" sz="1600" b="1" dirty="0">
              <a:solidFill>
                <a:srgbClr val="000000"/>
              </a:solidFill>
              <a:latin typeface="Helvetica" pitchFamily="34" charset="0"/>
            </a:endParaRPr>
          </a:p>
        </p:txBody>
      </p:sp>
      <p:sp>
        <p:nvSpPr>
          <p:cNvPr id="8" name="Rectangle 6"/>
          <p:cNvSpPr>
            <a:spLocks noChangeArrowheads="1"/>
          </p:cNvSpPr>
          <p:nvPr/>
        </p:nvSpPr>
        <p:spPr bwMode="auto">
          <a:xfrm>
            <a:off x="93230" y="1952495"/>
            <a:ext cx="627527" cy="37173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照片</a:t>
            </a:r>
            <a:endParaRPr lang="en-US" sz="1600" b="1" dirty="0">
              <a:solidFill>
                <a:srgbClr val="000000"/>
              </a:solidFill>
              <a:latin typeface="Helvetica" pitchFamily="34" charset="0"/>
            </a:endParaRPr>
          </a:p>
        </p:txBody>
      </p:sp>
      <p:cxnSp>
        <p:nvCxnSpPr>
          <p:cNvPr id="9" name="AutoShape 7"/>
          <p:cNvCxnSpPr>
            <a:cxnSpLocks noChangeShapeType="1"/>
            <a:stCxn id="16" idx="2"/>
            <a:endCxn id="7" idx="0"/>
          </p:cNvCxnSpPr>
          <p:nvPr/>
        </p:nvCxnSpPr>
        <p:spPr bwMode="auto">
          <a:xfrm>
            <a:off x="2113757" y="2320577"/>
            <a:ext cx="0" cy="1350733"/>
          </a:xfrm>
          <a:prstGeom prst="straightConnector1">
            <a:avLst/>
          </a:prstGeom>
          <a:noFill/>
          <a:ln w="19050">
            <a:solidFill>
              <a:schemeClr val="tx1"/>
            </a:solidFill>
            <a:round/>
            <a:tailEnd type="triangle" w="lg" len="lg"/>
          </a:ln>
        </p:spPr>
      </p:cxnSp>
      <p:sp>
        <p:nvSpPr>
          <p:cNvPr id="10" name="Rectangle 8"/>
          <p:cNvSpPr>
            <a:spLocks noChangeArrowheads="1"/>
          </p:cNvSpPr>
          <p:nvPr/>
        </p:nvSpPr>
        <p:spPr bwMode="auto">
          <a:xfrm>
            <a:off x="3694164" y="2952750"/>
            <a:ext cx="1450999"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眼睛部分分割</a:t>
            </a:r>
            <a:endParaRPr lang="en-US" sz="1600" b="1" dirty="0">
              <a:solidFill>
                <a:srgbClr val="000000"/>
              </a:solidFill>
              <a:latin typeface="Helvetica" pitchFamily="34" charset="0"/>
            </a:endParaRPr>
          </a:p>
        </p:txBody>
      </p:sp>
      <p:cxnSp>
        <p:nvCxnSpPr>
          <p:cNvPr id="11" name="AutoShape 9"/>
          <p:cNvCxnSpPr>
            <a:cxnSpLocks noChangeShapeType="1"/>
            <a:stCxn id="7" idx="3"/>
            <a:endCxn id="10" idx="1"/>
          </p:cNvCxnSpPr>
          <p:nvPr/>
        </p:nvCxnSpPr>
        <p:spPr bwMode="auto">
          <a:xfrm flipV="1">
            <a:off x="2633353" y="3138617"/>
            <a:ext cx="1060811" cy="718560"/>
          </a:xfrm>
          <a:prstGeom prst="straightConnector1">
            <a:avLst/>
          </a:prstGeom>
          <a:noFill/>
          <a:ln w="19050">
            <a:solidFill>
              <a:schemeClr val="tx1"/>
            </a:solidFill>
            <a:round/>
            <a:tailEnd type="triangle" w="lg" len="lg"/>
          </a:ln>
        </p:spPr>
      </p:cxnSp>
      <p:sp>
        <p:nvSpPr>
          <p:cNvPr id="12" name="Rectangle 10"/>
          <p:cNvSpPr>
            <a:spLocks noChangeArrowheads="1"/>
          </p:cNvSpPr>
          <p:nvPr/>
        </p:nvSpPr>
        <p:spPr bwMode="auto">
          <a:xfrm>
            <a:off x="3684641" y="3664009"/>
            <a:ext cx="1450999"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鼻子部分分割</a:t>
            </a:r>
            <a:endParaRPr lang="en-US" sz="1600" b="1" dirty="0">
              <a:solidFill>
                <a:srgbClr val="000000"/>
              </a:solidFill>
              <a:latin typeface="Helvetica" pitchFamily="34" charset="0"/>
            </a:endParaRPr>
          </a:p>
        </p:txBody>
      </p:sp>
      <p:cxnSp>
        <p:nvCxnSpPr>
          <p:cNvPr id="13" name="AutoShape 11"/>
          <p:cNvCxnSpPr>
            <a:cxnSpLocks noChangeShapeType="1"/>
            <a:stCxn id="7" idx="3"/>
            <a:endCxn id="12" idx="1"/>
          </p:cNvCxnSpPr>
          <p:nvPr/>
        </p:nvCxnSpPr>
        <p:spPr bwMode="auto">
          <a:xfrm flipV="1">
            <a:off x="2633353" y="3849876"/>
            <a:ext cx="1051288" cy="7301"/>
          </a:xfrm>
          <a:prstGeom prst="straightConnector1">
            <a:avLst/>
          </a:prstGeom>
          <a:noFill/>
          <a:ln w="19050">
            <a:solidFill>
              <a:schemeClr val="tx1"/>
            </a:solidFill>
            <a:round/>
            <a:tailEnd type="triangle" w="lg" len="lg"/>
          </a:ln>
        </p:spPr>
      </p:cxnSp>
      <p:sp>
        <p:nvSpPr>
          <p:cNvPr id="14" name="Rectangle 12"/>
          <p:cNvSpPr>
            <a:spLocks noChangeArrowheads="1"/>
          </p:cNvSpPr>
          <p:nvPr/>
        </p:nvSpPr>
        <p:spPr bwMode="auto">
          <a:xfrm>
            <a:off x="3694163" y="4273609"/>
            <a:ext cx="1450999"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square" lIns="90487" tIns="44450" rIns="90487" bIns="44450" anchor="ctr">
            <a:spAutoFit/>
          </a:bodyPr>
          <a:lstStyle/>
          <a:p>
            <a:pPr algn="ctr" eaLnBrk="0" hangingPunct="0"/>
            <a:r>
              <a:rPr lang="zh-CN" altLang="en-US" sz="1600" b="1" dirty="0">
                <a:solidFill>
                  <a:srgbClr val="000000"/>
                </a:solidFill>
                <a:latin typeface="Helvetica" pitchFamily="34" charset="0"/>
              </a:rPr>
              <a:t>嘴巴部分分割</a:t>
            </a:r>
            <a:endParaRPr lang="en-US" sz="1600" b="1" dirty="0">
              <a:solidFill>
                <a:srgbClr val="000000"/>
              </a:solidFill>
              <a:latin typeface="Helvetica" pitchFamily="34" charset="0"/>
            </a:endParaRPr>
          </a:p>
        </p:txBody>
      </p:sp>
      <p:cxnSp>
        <p:nvCxnSpPr>
          <p:cNvPr id="15" name="AutoShape 13"/>
          <p:cNvCxnSpPr>
            <a:cxnSpLocks noChangeShapeType="1"/>
            <a:stCxn id="7" idx="3"/>
            <a:endCxn id="14" idx="1"/>
          </p:cNvCxnSpPr>
          <p:nvPr/>
        </p:nvCxnSpPr>
        <p:spPr bwMode="auto">
          <a:xfrm>
            <a:off x="2633353" y="3857177"/>
            <a:ext cx="1060810" cy="602299"/>
          </a:xfrm>
          <a:prstGeom prst="straightConnector1">
            <a:avLst/>
          </a:prstGeom>
          <a:noFill/>
          <a:ln w="19050">
            <a:solidFill>
              <a:schemeClr val="tx1"/>
            </a:solidFill>
            <a:round/>
            <a:tailEnd type="triangle" w="lg" len="lg"/>
          </a:ln>
        </p:spPr>
      </p:cxnSp>
      <p:sp>
        <p:nvSpPr>
          <p:cNvPr id="16" name="Rectangle 14"/>
          <p:cNvSpPr>
            <a:spLocks noChangeArrowheads="1"/>
          </p:cNvSpPr>
          <p:nvPr/>
        </p:nvSpPr>
        <p:spPr bwMode="auto">
          <a:xfrm>
            <a:off x="1081960" y="1948844"/>
            <a:ext cx="2063594"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预处理（移除背景）</a:t>
            </a:r>
            <a:endParaRPr lang="en-US" sz="1600" b="1" dirty="0">
              <a:solidFill>
                <a:srgbClr val="000000"/>
              </a:solidFill>
              <a:latin typeface="Helvetica" pitchFamily="34" charset="0"/>
            </a:endParaRPr>
          </a:p>
        </p:txBody>
      </p:sp>
      <p:cxnSp>
        <p:nvCxnSpPr>
          <p:cNvPr id="17" name="AutoShape 15"/>
          <p:cNvCxnSpPr>
            <a:cxnSpLocks noChangeShapeType="1"/>
            <a:stCxn id="8" idx="3"/>
            <a:endCxn id="16" idx="1"/>
          </p:cNvCxnSpPr>
          <p:nvPr/>
        </p:nvCxnSpPr>
        <p:spPr bwMode="auto">
          <a:xfrm flipV="1">
            <a:off x="720757" y="2134711"/>
            <a:ext cx="361203" cy="3651"/>
          </a:xfrm>
          <a:prstGeom prst="straightConnector1">
            <a:avLst/>
          </a:prstGeom>
          <a:noFill/>
          <a:ln w="19050">
            <a:solidFill>
              <a:schemeClr val="tx1"/>
            </a:solidFill>
            <a:round/>
            <a:tailEnd type="triangle" w="lg" len="lg"/>
          </a:ln>
        </p:spPr>
      </p:cxnSp>
      <p:cxnSp>
        <p:nvCxnSpPr>
          <p:cNvPr id="18" name="AutoShape 16"/>
          <p:cNvCxnSpPr>
            <a:cxnSpLocks noChangeShapeType="1"/>
            <a:endCxn id="6" idx="1"/>
          </p:cNvCxnSpPr>
          <p:nvPr/>
        </p:nvCxnSpPr>
        <p:spPr bwMode="auto">
          <a:xfrm>
            <a:off x="5145163" y="3138617"/>
            <a:ext cx="1135859" cy="695067"/>
          </a:xfrm>
          <a:prstGeom prst="straightConnector1">
            <a:avLst/>
          </a:prstGeom>
          <a:noFill/>
          <a:ln w="19050">
            <a:solidFill>
              <a:schemeClr val="tx1"/>
            </a:solidFill>
            <a:round/>
            <a:tailEnd type="triangle" w="lg" len="lg"/>
          </a:ln>
        </p:spPr>
      </p:cxnSp>
      <p:cxnSp>
        <p:nvCxnSpPr>
          <p:cNvPr id="19" name="AutoShape 17"/>
          <p:cNvCxnSpPr>
            <a:cxnSpLocks noChangeShapeType="1"/>
            <a:stCxn id="12" idx="3"/>
            <a:endCxn id="6" idx="1"/>
          </p:cNvCxnSpPr>
          <p:nvPr/>
        </p:nvCxnSpPr>
        <p:spPr bwMode="auto">
          <a:xfrm flipV="1">
            <a:off x="5135640" y="3833684"/>
            <a:ext cx="1145382" cy="16192"/>
          </a:xfrm>
          <a:prstGeom prst="straightConnector1">
            <a:avLst/>
          </a:prstGeom>
          <a:noFill/>
          <a:ln w="19050">
            <a:solidFill>
              <a:schemeClr val="tx1"/>
            </a:solidFill>
            <a:round/>
            <a:tailEnd type="triangle" w="lg" len="lg"/>
          </a:ln>
        </p:spPr>
      </p:cxnSp>
      <p:cxnSp>
        <p:nvCxnSpPr>
          <p:cNvPr id="20" name="AutoShape 18"/>
          <p:cNvCxnSpPr>
            <a:cxnSpLocks noChangeShapeType="1"/>
            <a:stCxn id="14" idx="3"/>
            <a:endCxn id="6" idx="1"/>
          </p:cNvCxnSpPr>
          <p:nvPr/>
        </p:nvCxnSpPr>
        <p:spPr bwMode="auto">
          <a:xfrm flipV="1">
            <a:off x="5145162" y="3833684"/>
            <a:ext cx="1135860" cy="625792"/>
          </a:xfrm>
          <a:prstGeom prst="straightConnector1">
            <a:avLst/>
          </a:prstGeom>
          <a:noFill/>
          <a:ln w="19050">
            <a:solidFill>
              <a:schemeClr val="tx1"/>
            </a:solidFill>
            <a:round/>
            <a:tailEnd type="triangle" w="lg" len="lg"/>
          </a:ln>
        </p:spPr>
      </p:cxnSp>
      <p:cxnSp>
        <p:nvCxnSpPr>
          <p:cNvPr id="21" name="AutoShape 19"/>
          <p:cNvCxnSpPr>
            <a:cxnSpLocks noChangeShapeType="1"/>
            <a:stCxn id="6" idx="3"/>
            <a:endCxn id="22" idx="1"/>
          </p:cNvCxnSpPr>
          <p:nvPr/>
        </p:nvCxnSpPr>
        <p:spPr bwMode="auto">
          <a:xfrm>
            <a:off x="7320214" y="3833684"/>
            <a:ext cx="933361" cy="1306"/>
          </a:xfrm>
          <a:prstGeom prst="straightConnector1">
            <a:avLst/>
          </a:prstGeom>
          <a:noFill/>
          <a:ln w="19050">
            <a:solidFill>
              <a:schemeClr val="tx1"/>
            </a:solidFill>
            <a:round/>
            <a:tailEnd type="triangle" w="lg" len="lg"/>
          </a:ln>
        </p:spPr>
      </p:cxnSp>
      <p:sp>
        <p:nvSpPr>
          <p:cNvPr id="22" name="Text Box 20"/>
          <p:cNvSpPr txBox="1">
            <a:spLocks noChangeArrowheads="1"/>
          </p:cNvSpPr>
          <p:nvPr/>
        </p:nvSpPr>
        <p:spPr bwMode="auto">
          <a:xfrm>
            <a:off x="8253575" y="3666995"/>
            <a:ext cx="593110" cy="335989"/>
          </a:xfrm>
          <a:prstGeom prst="rect">
            <a:avLst/>
          </a:prstGeom>
          <a:noFill/>
          <a:ln w="19050" algn="ctr">
            <a:noFill/>
            <a:miter lim="800000"/>
            <a:tailEnd type="none" w="lg" len="lg"/>
          </a:ln>
        </p:spPr>
        <p:txBody>
          <a:bodyPr wrap="none" lIns="90487" tIns="44450" rIns="90487" bIns="44450">
            <a:spAutoFit/>
          </a:bodyPr>
          <a:lstStyle/>
          <a:p>
            <a:pPr algn="ctr" eaLnBrk="0" hangingPunct="0"/>
            <a:r>
              <a:rPr lang="zh-CN" altLang="en-US" sz="1600" dirty="0">
                <a:solidFill>
                  <a:srgbClr val="000000"/>
                </a:solidFill>
                <a:latin typeface="Helvetica" pitchFamily="34" charset="0"/>
              </a:rPr>
              <a:t>标签</a:t>
            </a:r>
            <a:endParaRPr lang="en-US" sz="1600" dirty="0">
              <a:solidFill>
                <a:srgbClr val="000000"/>
              </a:solidFill>
              <a:latin typeface="Helvetica" pitchFamily="34" charset="0"/>
            </a:endParaRPr>
          </a:p>
        </p:txBody>
      </p:sp>
      <p:sp>
        <p:nvSpPr>
          <p:cNvPr id="23" name="Oval 23"/>
          <p:cNvSpPr>
            <a:spLocks noChangeArrowheads="1"/>
          </p:cNvSpPr>
          <p:nvPr/>
        </p:nvSpPr>
        <p:spPr bwMode="auto">
          <a:xfrm>
            <a:off x="6697085" y="1029280"/>
            <a:ext cx="144463" cy="114300"/>
          </a:xfrm>
          <a:prstGeom prst="ellipse">
            <a:avLst/>
          </a:prstGeom>
          <a:noFill/>
          <a:ln w="34925" algn="ctr">
            <a:solidFill>
              <a:srgbClr val="FF0000"/>
            </a:solidFill>
            <a:round/>
            <a:tailEnd type="none" w="lg" len="lg"/>
          </a:ln>
        </p:spPr>
        <p:txBody>
          <a:bodyPr wrap="none" lIns="90487" tIns="44450" rIns="90487" bIns="44450" anchor="ctr">
            <a:spAutoFit/>
          </a:bodyPr>
          <a:lstStyle/>
          <a:p>
            <a:pPr algn="ctr" eaLnBrk="0" hangingPunct="0"/>
            <a:endParaRPr lang="en-US" sz="1600" dirty="0">
              <a:solidFill>
                <a:srgbClr val="000000"/>
              </a:solidFill>
              <a:latin typeface="Helvetica" pitchFamily="34" charset="0"/>
            </a:endParaRPr>
          </a:p>
        </p:txBody>
      </p:sp>
      <p:sp>
        <p:nvSpPr>
          <p:cNvPr id="24" name="Oval 24"/>
          <p:cNvSpPr>
            <a:spLocks noChangeArrowheads="1"/>
          </p:cNvSpPr>
          <p:nvPr/>
        </p:nvSpPr>
        <p:spPr bwMode="auto">
          <a:xfrm>
            <a:off x="6922510" y="1029280"/>
            <a:ext cx="144463" cy="114300"/>
          </a:xfrm>
          <a:prstGeom prst="ellipse">
            <a:avLst/>
          </a:prstGeom>
          <a:noFill/>
          <a:ln w="34925" algn="ctr">
            <a:solidFill>
              <a:srgbClr val="FF0000"/>
            </a:solidFill>
            <a:round/>
            <a:tailEnd type="none" w="lg" len="lg"/>
          </a:ln>
        </p:spPr>
        <p:txBody>
          <a:bodyPr wrap="none" lIns="90487" tIns="44450" rIns="90487" bIns="44450" anchor="ctr">
            <a:spAutoFit/>
          </a:bodyPr>
          <a:lstStyle/>
          <a:p>
            <a:pPr algn="ctr" eaLnBrk="0" hangingPunct="0"/>
            <a:endParaRPr lang="en-US" sz="1600" dirty="0">
              <a:solidFill>
                <a:srgbClr val="000000"/>
              </a:solidFill>
              <a:latin typeface="Helvetica" pitchFamily="34" charset="0"/>
            </a:endParaRPr>
          </a:p>
        </p:txBody>
      </p:sp>
      <p:sp>
        <p:nvSpPr>
          <p:cNvPr id="25" name="Oval 25"/>
          <p:cNvSpPr>
            <a:spLocks noChangeArrowheads="1"/>
          </p:cNvSpPr>
          <p:nvPr/>
        </p:nvSpPr>
        <p:spPr bwMode="auto">
          <a:xfrm>
            <a:off x="6822498" y="1115005"/>
            <a:ext cx="119062" cy="161925"/>
          </a:xfrm>
          <a:prstGeom prst="ellipse">
            <a:avLst/>
          </a:prstGeom>
          <a:noFill/>
          <a:ln w="34925" algn="ctr">
            <a:solidFill>
              <a:srgbClr val="00FF00"/>
            </a:solidFill>
            <a:round/>
            <a:tailEnd type="none" w="lg" len="lg"/>
          </a:ln>
        </p:spPr>
        <p:txBody>
          <a:bodyPr lIns="90487" tIns="44450" rIns="90487" bIns="44450" anchor="ctr">
            <a:spAutoFit/>
          </a:bodyPr>
          <a:lstStyle/>
          <a:p>
            <a:pPr algn="ctr" eaLnBrk="0" hangingPunct="0"/>
            <a:endParaRPr lang="en-US" sz="1600" dirty="0">
              <a:solidFill>
                <a:srgbClr val="000000"/>
              </a:solidFill>
              <a:latin typeface="Helvetica" pitchFamily="34" charset="0"/>
            </a:endParaRPr>
          </a:p>
        </p:txBody>
      </p:sp>
      <p:sp>
        <p:nvSpPr>
          <p:cNvPr id="26" name="Oval 26"/>
          <p:cNvSpPr>
            <a:spLocks noChangeArrowheads="1"/>
          </p:cNvSpPr>
          <p:nvPr/>
        </p:nvSpPr>
        <p:spPr bwMode="auto">
          <a:xfrm>
            <a:off x="6749473" y="1276930"/>
            <a:ext cx="269875" cy="114300"/>
          </a:xfrm>
          <a:prstGeom prst="ellipse">
            <a:avLst/>
          </a:prstGeom>
          <a:noFill/>
          <a:ln w="34925" algn="ctr">
            <a:solidFill>
              <a:srgbClr val="0000FF"/>
            </a:solidFill>
            <a:round/>
            <a:tailEnd type="none" w="lg" len="lg"/>
          </a:ln>
        </p:spPr>
        <p:txBody>
          <a:bodyPr lIns="90487" tIns="44450" rIns="90487" bIns="44450" anchor="ctr">
            <a:spAutoFit/>
          </a:bodyPr>
          <a:lstStyle/>
          <a:p>
            <a:pPr algn="ctr" eaLnBrk="0" hangingPunct="0"/>
            <a:endParaRPr lang="en-US" sz="1600" dirty="0">
              <a:solidFill>
                <a:srgbClr val="000000"/>
              </a:solidFill>
              <a:latin typeface="Helvetica" pitchFamily="34" charset="0"/>
            </a:endParaRPr>
          </a:p>
        </p:txBody>
      </p:sp>
      <p:sp>
        <p:nvSpPr>
          <p:cNvPr id="27" name="Rectangle 27"/>
          <p:cNvSpPr>
            <a:spLocks noChangeArrowheads="1"/>
          </p:cNvSpPr>
          <p:nvPr/>
        </p:nvSpPr>
        <p:spPr bwMode="auto">
          <a:xfrm>
            <a:off x="6516110" y="603830"/>
            <a:ext cx="808038" cy="952500"/>
          </a:xfrm>
          <a:prstGeom prst="rect">
            <a:avLst/>
          </a:prstGeom>
          <a:noFill/>
          <a:ln w="34925" algn="ctr">
            <a:solidFill>
              <a:srgbClr val="FF6600"/>
            </a:solidFill>
            <a:miter lim="800000"/>
            <a:tailEnd type="none" w="lg" len="lg"/>
          </a:ln>
        </p:spPr>
        <p:txBody>
          <a:bodyPr lIns="90487" tIns="44450" rIns="90487" bIns="44450" anchor="ctr">
            <a:spAutoFit/>
          </a:bodyPr>
          <a:lstStyle/>
          <a:p>
            <a:pPr algn="ctr" eaLnBrk="0" hangingPunct="0"/>
            <a:endParaRPr lang="en-US" sz="1600" dirty="0">
              <a:solidFill>
                <a:srgbClr val="000000"/>
              </a:solidFill>
              <a:latin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4" grpId="0" animBg="1"/>
      <p:bldP spid="16" grpId="0" animBg="1"/>
      <p:bldP spid="22" grpId="0"/>
      <p:bldP spid="23" grpId="0" animBg="1"/>
      <p:bldP spid="24" grpId="0" animBg="1"/>
      <p:bldP spid="25" grpId="0" animBg="1"/>
      <p:bldP spid="26" grpId="0" animBg="1"/>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5791200" y="2500273"/>
          <a:ext cx="3366928" cy="2526702"/>
        </p:xfrm>
        <a:graphic>
          <a:graphicData uri="http://schemas.openxmlformats.org/drawingml/2006/table">
            <a:tbl>
              <a:tblPr firstRow="1" bandRow="1">
                <a:tableStyleId>{5C22544A-7EE6-4342-B048-85BDC9FD1C3A}</a:tableStyleId>
              </a:tblPr>
              <a:tblGrid>
                <a:gridCol w="1683464"/>
                <a:gridCol w="1683464"/>
              </a:tblGrid>
              <a:tr h="270754">
                <a:tc>
                  <a:txBody>
                    <a:bodyPr/>
                    <a:lstStyle/>
                    <a:p>
                      <a:pPr algn="ctr"/>
                      <a:r>
                        <a:rPr lang="zh-CN" altLang="en-US" sz="1300" b="1" dirty="0">
                          <a:solidFill>
                            <a:schemeClr val="tx1"/>
                          </a:solidFill>
                        </a:rPr>
                        <a:t>组件</a:t>
                      </a:r>
                      <a:endParaRPr lang="en-US" sz="1300" b="1"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1" dirty="0">
                          <a:solidFill>
                            <a:schemeClr val="tx1"/>
                          </a:solidFill>
                        </a:rPr>
                        <a:t>准确率</a:t>
                      </a:r>
                      <a:endParaRPr lang="en-US" sz="1300"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70754">
                <a:tc>
                  <a:txBody>
                    <a:bodyPr/>
                    <a:lstStyle/>
                    <a:p>
                      <a:pPr algn="ctr"/>
                      <a:r>
                        <a:rPr lang="zh-CN" altLang="en-US" sz="1300" b="0" dirty="0">
                          <a:solidFill>
                            <a:schemeClr val="tx1"/>
                          </a:solidFill>
                        </a:rPr>
                        <a:t>整个系统</a:t>
                      </a:r>
                      <a:endParaRPr lang="en-US" sz="1300" b="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solidFill>
                            <a:schemeClr val="tx1"/>
                          </a:solidFill>
                        </a:rPr>
                        <a:t>85%</a:t>
                      </a:r>
                      <a:endParaRPr lang="en-US" sz="1300" b="0"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51256">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Preprocess (remove background)</a:t>
                      </a:r>
                      <a:endParaRPr kumimoji="0" lang="en-US" sz="1300" b="0" i="0" u="none" strike="noStrike" cap="none" normalizeH="0" baseline="0" dirty="0">
                        <a:ln>
                          <a:noFill/>
                        </a:ln>
                        <a:solidFill>
                          <a:schemeClr val="tx1"/>
                        </a:solidFill>
                        <a:effectLst/>
                        <a:latin typeface="+mn-lt"/>
                      </a:endParaRPr>
                    </a:p>
                  </a:txBody>
                  <a:tcPr anchor="ctr" horzOverflow="overflow">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85.1%</a:t>
                      </a:r>
                      <a:endParaRPr kumimoji="0" lang="en-US" sz="13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70754">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Face detection</a:t>
                      </a:r>
                      <a:endParaRPr kumimoji="0" lang="en-US" sz="1300" b="0" i="0" u="none" strike="noStrike" cap="none" normalizeH="0" baseline="0" dirty="0">
                        <a:ln>
                          <a:noFill/>
                        </a:ln>
                        <a:solidFill>
                          <a:schemeClr val="tx1"/>
                        </a:solidFill>
                        <a:effectLst/>
                        <a:latin typeface="+mn-lt"/>
                      </a:endParaRPr>
                    </a:p>
                  </a:txBody>
                  <a:tcPr anchor="ctr" horzOverflow="overflow">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91%</a:t>
                      </a:r>
                      <a:endParaRPr kumimoji="0" lang="en-US" sz="13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70754">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Eyes segmentation</a:t>
                      </a:r>
                      <a:endParaRPr kumimoji="0" lang="en-US" sz="1300" b="0" i="0" u="none" strike="noStrike" cap="none" normalizeH="0" baseline="0" dirty="0">
                        <a:ln>
                          <a:noFill/>
                        </a:ln>
                        <a:solidFill>
                          <a:schemeClr val="tx1"/>
                        </a:solidFill>
                        <a:effectLst/>
                        <a:latin typeface="+mn-lt"/>
                      </a:endParaRPr>
                    </a:p>
                  </a:txBody>
                  <a:tcPr anchor="ctr" horzOverflow="overflow">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95%</a:t>
                      </a:r>
                      <a:endParaRPr kumimoji="0" lang="en-US" sz="13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270754">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Nose segmentation</a:t>
                      </a:r>
                      <a:endParaRPr kumimoji="0" lang="en-US" sz="1300" b="0" i="0" u="none" strike="noStrike" cap="none" normalizeH="0" baseline="0" dirty="0">
                        <a:ln>
                          <a:noFill/>
                        </a:ln>
                        <a:solidFill>
                          <a:schemeClr val="tx1"/>
                        </a:solidFill>
                        <a:effectLst/>
                        <a:latin typeface="+mn-lt"/>
                      </a:endParaRPr>
                    </a:p>
                  </a:txBody>
                  <a:tcPr anchor="ctr" horzOverflow="overflow">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96%</a:t>
                      </a:r>
                      <a:endParaRPr kumimoji="0" lang="en-US" sz="13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01662">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Mouth segmentation </a:t>
                      </a:r>
                      <a:endParaRPr kumimoji="0" lang="en-US" sz="1300" b="0" i="0" u="none" strike="noStrike" cap="none" normalizeH="0" baseline="0" dirty="0">
                        <a:ln>
                          <a:noFill/>
                        </a:ln>
                        <a:solidFill>
                          <a:schemeClr val="tx1"/>
                        </a:solidFill>
                        <a:effectLst/>
                        <a:latin typeface="+mn-lt"/>
                      </a:endParaRPr>
                    </a:p>
                  </a:txBody>
                  <a:tcPr anchor="ctr" horzOverflow="overflow">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97%</a:t>
                      </a:r>
                      <a:endParaRPr kumimoji="0" lang="en-US" sz="13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270754">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Logistic regression</a:t>
                      </a:r>
                      <a:endParaRPr kumimoji="0" lang="en-US" sz="1300" b="0" i="0" u="none" strike="noStrike" cap="none" normalizeH="0" baseline="0" dirty="0">
                        <a:ln>
                          <a:noFill/>
                        </a:ln>
                        <a:solidFill>
                          <a:schemeClr val="tx1"/>
                        </a:solidFill>
                        <a:effectLst/>
                        <a:latin typeface="+mn-lt"/>
                      </a:endParaRPr>
                    </a:p>
                  </a:txBody>
                  <a:tcPr anchor="ctr" horzOverflow="overflow">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100000"/>
                        </a:spcBef>
                        <a:spcAft>
                          <a:spcPct val="0"/>
                        </a:spcAft>
                        <a:buClrTx/>
                        <a:buSzTx/>
                        <a:buFontTx/>
                        <a:buNone/>
                      </a:pPr>
                      <a:r>
                        <a:rPr kumimoji="0" lang="en-US" sz="1300" b="0" i="0" u="none" strike="noStrike" cap="none" normalizeH="0" baseline="0" dirty="0">
                          <a:ln>
                            <a:noFill/>
                          </a:ln>
                          <a:solidFill>
                            <a:schemeClr val="tx1"/>
                          </a:solidFill>
                          <a:effectLst/>
                          <a:latin typeface="+mn-lt"/>
                        </a:rPr>
                        <a:t>100%</a:t>
                      </a:r>
                      <a:endParaRPr kumimoji="0" lang="en-US" sz="1300" b="0"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2" name="TextBox 1"/>
          <p:cNvSpPr txBox="1"/>
          <p:nvPr/>
        </p:nvSpPr>
        <p:spPr>
          <a:xfrm>
            <a:off x="381000" y="278269"/>
            <a:ext cx="8305800" cy="461665"/>
          </a:xfrm>
          <a:prstGeom prst="rect">
            <a:avLst/>
          </a:prstGeom>
          <a:noFill/>
        </p:spPr>
        <p:txBody>
          <a:bodyPr wrap="square" rtlCol="0">
            <a:spAutoFit/>
          </a:bodyPr>
          <a:lstStyle/>
          <a:p>
            <a:r>
              <a:rPr lang="zh-CN" altLang="en-US" sz="2400" b="1" dirty="0"/>
              <a:t>其他上限分析实例</a:t>
            </a:r>
            <a:endParaRPr lang="en-US" sz="2400" b="1" dirty="0"/>
          </a:p>
        </p:txBody>
      </p:sp>
      <p:sp>
        <p:nvSpPr>
          <p:cNvPr id="7" name="Rectangle 4"/>
          <p:cNvSpPr>
            <a:spLocks noChangeArrowheads="1"/>
          </p:cNvSpPr>
          <p:nvPr/>
        </p:nvSpPr>
        <p:spPr bwMode="auto">
          <a:xfrm>
            <a:off x="6231954" y="2038350"/>
            <a:ext cx="1039192"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逻辑回归</a:t>
            </a:r>
            <a:endParaRPr lang="en-US" sz="1600" b="1" dirty="0">
              <a:solidFill>
                <a:srgbClr val="000000"/>
              </a:solidFill>
              <a:latin typeface="Helvetica" pitchFamily="34" charset="0"/>
            </a:endParaRPr>
          </a:p>
        </p:txBody>
      </p:sp>
      <p:sp>
        <p:nvSpPr>
          <p:cNvPr id="8" name="Rectangle 5"/>
          <p:cNvSpPr>
            <a:spLocks noChangeArrowheads="1"/>
          </p:cNvSpPr>
          <p:nvPr/>
        </p:nvSpPr>
        <p:spPr bwMode="auto">
          <a:xfrm>
            <a:off x="1695358" y="2249821"/>
            <a:ext cx="1039192"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人脸检测</a:t>
            </a:r>
            <a:endParaRPr lang="en-US" sz="1600" b="1" dirty="0">
              <a:solidFill>
                <a:srgbClr val="000000"/>
              </a:solidFill>
              <a:latin typeface="Helvetica" pitchFamily="34" charset="0"/>
            </a:endParaRPr>
          </a:p>
        </p:txBody>
      </p:sp>
      <p:sp>
        <p:nvSpPr>
          <p:cNvPr id="9" name="Rectangle 6"/>
          <p:cNvSpPr>
            <a:spLocks noChangeArrowheads="1"/>
          </p:cNvSpPr>
          <p:nvPr/>
        </p:nvSpPr>
        <p:spPr bwMode="auto">
          <a:xfrm>
            <a:off x="67236" y="1031557"/>
            <a:ext cx="627527" cy="37173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照片</a:t>
            </a:r>
            <a:endParaRPr lang="en-US" sz="1600" b="1" dirty="0">
              <a:solidFill>
                <a:srgbClr val="000000"/>
              </a:solidFill>
              <a:latin typeface="Helvetica" pitchFamily="34" charset="0"/>
            </a:endParaRPr>
          </a:p>
        </p:txBody>
      </p:sp>
      <p:cxnSp>
        <p:nvCxnSpPr>
          <p:cNvPr id="10" name="AutoShape 7"/>
          <p:cNvCxnSpPr>
            <a:cxnSpLocks noChangeShapeType="1"/>
            <a:stCxn id="17" idx="2"/>
          </p:cNvCxnSpPr>
          <p:nvPr/>
        </p:nvCxnSpPr>
        <p:spPr bwMode="auto">
          <a:xfrm flipH="1">
            <a:off x="2214954" y="1394107"/>
            <a:ext cx="11262" cy="850618"/>
          </a:xfrm>
          <a:prstGeom prst="straightConnector1">
            <a:avLst/>
          </a:prstGeom>
          <a:noFill/>
          <a:ln w="19050">
            <a:solidFill>
              <a:schemeClr val="tx1"/>
            </a:solidFill>
            <a:round/>
            <a:tailEnd type="triangle" w="lg" len="lg"/>
          </a:ln>
        </p:spPr>
      </p:cxnSp>
      <p:sp>
        <p:nvSpPr>
          <p:cNvPr id="11" name="Rectangle 8"/>
          <p:cNvSpPr>
            <a:spLocks noChangeArrowheads="1"/>
          </p:cNvSpPr>
          <p:nvPr/>
        </p:nvSpPr>
        <p:spPr bwMode="auto">
          <a:xfrm>
            <a:off x="3645097" y="1622802"/>
            <a:ext cx="1450999"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眼睛部分分割</a:t>
            </a:r>
            <a:endParaRPr lang="en-US" sz="1600" b="1" dirty="0">
              <a:solidFill>
                <a:srgbClr val="000000"/>
              </a:solidFill>
              <a:latin typeface="Helvetica" pitchFamily="34" charset="0"/>
            </a:endParaRPr>
          </a:p>
        </p:txBody>
      </p:sp>
      <p:cxnSp>
        <p:nvCxnSpPr>
          <p:cNvPr id="12" name="AutoShape 9"/>
          <p:cNvCxnSpPr>
            <a:cxnSpLocks noChangeShapeType="1"/>
            <a:stCxn id="8" idx="3"/>
            <a:endCxn id="11" idx="1"/>
          </p:cNvCxnSpPr>
          <p:nvPr/>
        </p:nvCxnSpPr>
        <p:spPr bwMode="auto">
          <a:xfrm flipV="1">
            <a:off x="2734550" y="1808669"/>
            <a:ext cx="910547" cy="627019"/>
          </a:xfrm>
          <a:prstGeom prst="straightConnector1">
            <a:avLst/>
          </a:prstGeom>
          <a:noFill/>
          <a:ln w="19050">
            <a:solidFill>
              <a:schemeClr val="tx1"/>
            </a:solidFill>
            <a:round/>
            <a:tailEnd type="triangle" w="lg" len="lg"/>
          </a:ln>
        </p:spPr>
      </p:cxnSp>
      <p:sp>
        <p:nvSpPr>
          <p:cNvPr id="13" name="Rectangle 10"/>
          <p:cNvSpPr>
            <a:spLocks noChangeArrowheads="1"/>
          </p:cNvSpPr>
          <p:nvPr/>
        </p:nvSpPr>
        <p:spPr bwMode="auto">
          <a:xfrm>
            <a:off x="3635573" y="2156202"/>
            <a:ext cx="1450999"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鼻子部分分割</a:t>
            </a:r>
            <a:endParaRPr lang="en-US" sz="1600" b="1" dirty="0">
              <a:solidFill>
                <a:srgbClr val="000000"/>
              </a:solidFill>
              <a:latin typeface="Helvetica" pitchFamily="34" charset="0"/>
            </a:endParaRPr>
          </a:p>
        </p:txBody>
      </p:sp>
      <p:cxnSp>
        <p:nvCxnSpPr>
          <p:cNvPr id="14" name="AutoShape 11"/>
          <p:cNvCxnSpPr>
            <a:cxnSpLocks noChangeShapeType="1"/>
            <a:stCxn id="8" idx="3"/>
            <a:endCxn id="13" idx="1"/>
          </p:cNvCxnSpPr>
          <p:nvPr/>
        </p:nvCxnSpPr>
        <p:spPr bwMode="auto">
          <a:xfrm flipV="1">
            <a:off x="2734550" y="2342069"/>
            <a:ext cx="901023" cy="93619"/>
          </a:xfrm>
          <a:prstGeom prst="straightConnector1">
            <a:avLst/>
          </a:prstGeom>
          <a:noFill/>
          <a:ln w="19050">
            <a:solidFill>
              <a:schemeClr val="tx1"/>
            </a:solidFill>
            <a:round/>
            <a:tailEnd type="triangle" w="lg" len="lg"/>
          </a:ln>
        </p:spPr>
      </p:cxnSp>
      <p:sp>
        <p:nvSpPr>
          <p:cNvPr id="15" name="Rectangle 12"/>
          <p:cNvSpPr>
            <a:spLocks noChangeArrowheads="1"/>
          </p:cNvSpPr>
          <p:nvPr/>
        </p:nvSpPr>
        <p:spPr bwMode="auto">
          <a:xfrm>
            <a:off x="3645097" y="2825809"/>
            <a:ext cx="1450999"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square" lIns="90487" tIns="44450" rIns="90487" bIns="44450" anchor="ctr">
            <a:spAutoFit/>
          </a:bodyPr>
          <a:lstStyle/>
          <a:p>
            <a:pPr algn="ctr" eaLnBrk="0" hangingPunct="0"/>
            <a:r>
              <a:rPr lang="zh-CN" altLang="en-US" sz="1600" b="1" dirty="0">
                <a:solidFill>
                  <a:srgbClr val="000000"/>
                </a:solidFill>
                <a:latin typeface="Helvetica" pitchFamily="34" charset="0"/>
              </a:rPr>
              <a:t>嘴巴部分分割</a:t>
            </a:r>
            <a:endParaRPr lang="en-US" sz="1600" b="1" dirty="0">
              <a:solidFill>
                <a:srgbClr val="000000"/>
              </a:solidFill>
              <a:latin typeface="Helvetica" pitchFamily="34" charset="0"/>
            </a:endParaRPr>
          </a:p>
        </p:txBody>
      </p:sp>
      <p:cxnSp>
        <p:nvCxnSpPr>
          <p:cNvPr id="16" name="AutoShape 13"/>
          <p:cNvCxnSpPr>
            <a:cxnSpLocks noChangeShapeType="1"/>
            <a:stCxn id="8" idx="3"/>
            <a:endCxn id="15" idx="1"/>
          </p:cNvCxnSpPr>
          <p:nvPr/>
        </p:nvCxnSpPr>
        <p:spPr bwMode="auto">
          <a:xfrm>
            <a:off x="2734550" y="2435688"/>
            <a:ext cx="910547" cy="575988"/>
          </a:xfrm>
          <a:prstGeom prst="straightConnector1">
            <a:avLst/>
          </a:prstGeom>
          <a:noFill/>
          <a:ln w="19050">
            <a:solidFill>
              <a:schemeClr val="tx1"/>
            </a:solidFill>
            <a:round/>
            <a:tailEnd type="triangle" w="lg" len="lg"/>
          </a:ln>
        </p:spPr>
      </p:cxnSp>
      <p:sp>
        <p:nvSpPr>
          <p:cNvPr id="17" name="Rectangle 14"/>
          <p:cNvSpPr>
            <a:spLocks noChangeArrowheads="1"/>
          </p:cNvSpPr>
          <p:nvPr/>
        </p:nvSpPr>
        <p:spPr bwMode="auto">
          <a:xfrm>
            <a:off x="1194419" y="1022374"/>
            <a:ext cx="2063594" cy="371733"/>
          </a:xfrm>
          <a:prstGeom prst="roundRect">
            <a:avLst/>
          </a:prstGeom>
          <a:solidFill>
            <a:schemeClr val="accent3">
              <a:lumMod val="40000"/>
              <a:lumOff val="60000"/>
            </a:schemeClr>
          </a:solidFill>
          <a:ln>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lIns="90487" tIns="44450" rIns="90487" bIns="44450" anchor="ctr">
            <a:spAutoFit/>
          </a:bodyPr>
          <a:lstStyle/>
          <a:p>
            <a:pPr algn="ctr" eaLnBrk="0" hangingPunct="0"/>
            <a:r>
              <a:rPr lang="zh-CN" altLang="en-US" sz="1600" b="1" dirty="0">
                <a:solidFill>
                  <a:srgbClr val="000000"/>
                </a:solidFill>
                <a:latin typeface="Helvetica" pitchFamily="34" charset="0"/>
              </a:rPr>
              <a:t>预处理（移除背景）</a:t>
            </a:r>
            <a:endParaRPr lang="en-US" sz="1600" b="1" dirty="0">
              <a:solidFill>
                <a:srgbClr val="000000"/>
              </a:solidFill>
              <a:latin typeface="Helvetica" pitchFamily="34" charset="0"/>
            </a:endParaRPr>
          </a:p>
        </p:txBody>
      </p:sp>
      <p:cxnSp>
        <p:nvCxnSpPr>
          <p:cNvPr id="18" name="AutoShape 15"/>
          <p:cNvCxnSpPr>
            <a:cxnSpLocks noChangeShapeType="1"/>
            <a:stCxn id="9" idx="3"/>
            <a:endCxn id="17" idx="1"/>
          </p:cNvCxnSpPr>
          <p:nvPr/>
        </p:nvCxnSpPr>
        <p:spPr bwMode="auto">
          <a:xfrm flipV="1">
            <a:off x="694763" y="1208241"/>
            <a:ext cx="499656" cy="9183"/>
          </a:xfrm>
          <a:prstGeom prst="straightConnector1">
            <a:avLst/>
          </a:prstGeom>
          <a:noFill/>
          <a:ln w="19050">
            <a:solidFill>
              <a:schemeClr val="tx1"/>
            </a:solidFill>
            <a:round/>
            <a:tailEnd type="triangle" w="lg" len="lg"/>
          </a:ln>
        </p:spPr>
      </p:cxnSp>
      <p:cxnSp>
        <p:nvCxnSpPr>
          <p:cNvPr id="19" name="AutoShape 16"/>
          <p:cNvCxnSpPr>
            <a:cxnSpLocks noChangeShapeType="1"/>
            <a:stCxn id="11" idx="3"/>
            <a:endCxn id="7" idx="1"/>
          </p:cNvCxnSpPr>
          <p:nvPr/>
        </p:nvCxnSpPr>
        <p:spPr bwMode="auto">
          <a:xfrm>
            <a:off x="5096096" y="1808669"/>
            <a:ext cx="1135858" cy="415548"/>
          </a:xfrm>
          <a:prstGeom prst="straightConnector1">
            <a:avLst/>
          </a:prstGeom>
          <a:noFill/>
          <a:ln w="19050">
            <a:solidFill>
              <a:schemeClr val="tx1"/>
            </a:solidFill>
            <a:round/>
            <a:tailEnd type="triangle" w="lg" len="lg"/>
          </a:ln>
        </p:spPr>
      </p:cxnSp>
      <p:cxnSp>
        <p:nvCxnSpPr>
          <p:cNvPr id="20" name="AutoShape 17"/>
          <p:cNvCxnSpPr>
            <a:cxnSpLocks noChangeShapeType="1"/>
            <a:stCxn id="13" idx="3"/>
            <a:endCxn id="7" idx="1"/>
          </p:cNvCxnSpPr>
          <p:nvPr/>
        </p:nvCxnSpPr>
        <p:spPr bwMode="auto">
          <a:xfrm flipV="1">
            <a:off x="5086572" y="2224217"/>
            <a:ext cx="1145382" cy="117852"/>
          </a:xfrm>
          <a:prstGeom prst="straightConnector1">
            <a:avLst/>
          </a:prstGeom>
          <a:noFill/>
          <a:ln w="19050">
            <a:solidFill>
              <a:schemeClr val="tx1"/>
            </a:solidFill>
            <a:round/>
            <a:tailEnd type="triangle" w="lg" len="lg"/>
          </a:ln>
        </p:spPr>
      </p:cxnSp>
      <p:cxnSp>
        <p:nvCxnSpPr>
          <p:cNvPr id="21" name="AutoShape 18"/>
          <p:cNvCxnSpPr>
            <a:cxnSpLocks noChangeShapeType="1"/>
            <a:stCxn id="15" idx="3"/>
            <a:endCxn id="7" idx="1"/>
          </p:cNvCxnSpPr>
          <p:nvPr/>
        </p:nvCxnSpPr>
        <p:spPr bwMode="auto">
          <a:xfrm flipV="1">
            <a:off x="5096096" y="2224217"/>
            <a:ext cx="1135858" cy="787459"/>
          </a:xfrm>
          <a:prstGeom prst="straightConnector1">
            <a:avLst/>
          </a:prstGeom>
          <a:noFill/>
          <a:ln w="19050">
            <a:solidFill>
              <a:schemeClr val="tx1"/>
            </a:solidFill>
            <a:round/>
            <a:tailEnd type="triangle" w="lg" len="lg"/>
          </a:ln>
        </p:spPr>
      </p:cxnSp>
      <p:cxnSp>
        <p:nvCxnSpPr>
          <p:cNvPr id="22" name="AutoShape 19"/>
          <p:cNvCxnSpPr>
            <a:cxnSpLocks noChangeShapeType="1"/>
            <a:stCxn id="7" idx="3"/>
            <a:endCxn id="23" idx="1"/>
          </p:cNvCxnSpPr>
          <p:nvPr/>
        </p:nvCxnSpPr>
        <p:spPr bwMode="auto">
          <a:xfrm>
            <a:off x="7271146" y="2224217"/>
            <a:ext cx="933361" cy="1306"/>
          </a:xfrm>
          <a:prstGeom prst="straightConnector1">
            <a:avLst/>
          </a:prstGeom>
          <a:noFill/>
          <a:ln w="19050">
            <a:solidFill>
              <a:schemeClr val="tx1"/>
            </a:solidFill>
            <a:round/>
            <a:tailEnd type="triangle" w="lg" len="lg"/>
          </a:ln>
        </p:spPr>
      </p:cxnSp>
      <p:sp>
        <p:nvSpPr>
          <p:cNvPr id="23" name="Text Box 20"/>
          <p:cNvSpPr txBox="1">
            <a:spLocks noChangeArrowheads="1"/>
          </p:cNvSpPr>
          <p:nvPr/>
        </p:nvSpPr>
        <p:spPr bwMode="auto">
          <a:xfrm>
            <a:off x="8204507" y="2057528"/>
            <a:ext cx="593110" cy="335989"/>
          </a:xfrm>
          <a:prstGeom prst="rect">
            <a:avLst/>
          </a:prstGeom>
          <a:noFill/>
          <a:ln w="19050" algn="ctr">
            <a:noFill/>
            <a:miter lim="800000"/>
            <a:tailEnd type="none" w="lg" len="lg"/>
          </a:ln>
        </p:spPr>
        <p:txBody>
          <a:bodyPr wrap="none" lIns="90487" tIns="44450" rIns="90487" bIns="44450">
            <a:spAutoFit/>
          </a:bodyPr>
          <a:lstStyle/>
          <a:p>
            <a:pPr algn="ctr" eaLnBrk="0" hangingPunct="0"/>
            <a:r>
              <a:rPr lang="zh-CN" altLang="en-US" sz="1600" dirty="0">
                <a:solidFill>
                  <a:srgbClr val="000000"/>
                </a:solidFill>
                <a:latin typeface="Helvetica" pitchFamily="34" charset="0"/>
              </a:rPr>
              <a:t>标签</a:t>
            </a:r>
            <a:endParaRPr lang="en-US" sz="1600" dirty="0">
              <a:solidFill>
                <a:srgbClr val="000000"/>
              </a:solidFill>
              <a:latin typeface="Helvetica" pitchFamily="34" charset="0"/>
            </a:endParaRPr>
          </a:p>
        </p:txBody>
      </p:sp>
      <p:sp>
        <p:nvSpPr>
          <p:cNvPr id="27" name="Rectangle 26"/>
          <p:cNvSpPr/>
          <p:nvPr/>
        </p:nvSpPr>
        <p:spPr>
          <a:xfrm>
            <a:off x="5561750" y="3105150"/>
            <a:ext cx="3438756"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5623671" y="3562350"/>
            <a:ext cx="3438756" cy="1418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5623671" y="3896096"/>
            <a:ext cx="3438756" cy="11140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5623671" y="4171951"/>
            <a:ext cx="3438756"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5718814" y="4453122"/>
            <a:ext cx="3438756" cy="533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5800972" y="4719759"/>
            <a:ext cx="3438756" cy="248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32"/>
          <p:cNvSpPr/>
          <p:nvPr/>
        </p:nvSpPr>
        <p:spPr>
          <a:xfrm rot="572971">
            <a:off x="3025489" y="993771"/>
            <a:ext cx="465046" cy="496511"/>
          </a:xfrm>
          <a:custGeom>
            <a:avLst/>
            <a:gdLst>
              <a:gd name="connsiteX0" fmla="*/ 0 w 467833"/>
              <a:gd name="connsiteY0" fmla="*/ 446568 h 595423"/>
              <a:gd name="connsiteX1" fmla="*/ 159489 w 467833"/>
              <a:gd name="connsiteY1" fmla="*/ 595423 h 595423"/>
              <a:gd name="connsiteX2" fmla="*/ 467833 w 467833"/>
              <a:gd name="connsiteY2" fmla="*/ 116958 h 595423"/>
              <a:gd name="connsiteX3" fmla="*/ 350875 w 467833"/>
              <a:gd name="connsiteY3" fmla="*/ 0 h 595423"/>
              <a:gd name="connsiteX4" fmla="*/ 159489 w 467833"/>
              <a:gd name="connsiteY4" fmla="*/ 435935 h 595423"/>
              <a:gd name="connsiteX5" fmla="*/ 31898 w 467833"/>
              <a:gd name="connsiteY5" fmla="*/ 287079 h 595423"/>
              <a:gd name="connsiteX6" fmla="*/ 0 w 467833"/>
              <a:gd name="connsiteY6" fmla="*/ 446568 h 595423"/>
              <a:gd name="connsiteX0-1" fmla="*/ 0 w 467833"/>
              <a:gd name="connsiteY0-2" fmla="*/ 395768 h 544623"/>
              <a:gd name="connsiteX1-3" fmla="*/ 159489 w 467833"/>
              <a:gd name="connsiteY1-4" fmla="*/ 544623 h 544623"/>
              <a:gd name="connsiteX2-5" fmla="*/ 467833 w 467833"/>
              <a:gd name="connsiteY2-6" fmla="*/ 66158 h 544623"/>
              <a:gd name="connsiteX3-7" fmla="*/ 345795 w 467833"/>
              <a:gd name="connsiteY3-8" fmla="*/ 0 h 544623"/>
              <a:gd name="connsiteX4-9" fmla="*/ 159489 w 467833"/>
              <a:gd name="connsiteY4-10" fmla="*/ 385135 h 544623"/>
              <a:gd name="connsiteX5-11" fmla="*/ 31898 w 467833"/>
              <a:gd name="connsiteY5-12" fmla="*/ 236279 h 544623"/>
              <a:gd name="connsiteX6-13" fmla="*/ 0 w 467833"/>
              <a:gd name="connsiteY6-14" fmla="*/ 395768 h 544623"/>
              <a:gd name="connsiteX0-15" fmla="*/ 0 w 538953"/>
              <a:gd name="connsiteY0-16" fmla="*/ 469310 h 618165"/>
              <a:gd name="connsiteX1-17" fmla="*/ 159489 w 538953"/>
              <a:gd name="connsiteY1-18" fmla="*/ 618165 h 618165"/>
              <a:gd name="connsiteX2-19" fmla="*/ 538953 w 538953"/>
              <a:gd name="connsiteY2-20" fmla="*/ 0 h 618165"/>
              <a:gd name="connsiteX3-21" fmla="*/ 345795 w 538953"/>
              <a:gd name="connsiteY3-22" fmla="*/ 73542 h 618165"/>
              <a:gd name="connsiteX4-23" fmla="*/ 159489 w 538953"/>
              <a:gd name="connsiteY4-24" fmla="*/ 458677 h 618165"/>
              <a:gd name="connsiteX5-25" fmla="*/ 31898 w 538953"/>
              <a:gd name="connsiteY5-26" fmla="*/ 309821 h 618165"/>
              <a:gd name="connsiteX6-27" fmla="*/ 0 w 538953"/>
              <a:gd name="connsiteY6-28" fmla="*/ 469310 h 618165"/>
              <a:gd name="connsiteX0-29" fmla="*/ 0 w 538953"/>
              <a:gd name="connsiteY0-30" fmla="*/ 469310 h 618165"/>
              <a:gd name="connsiteX1-31" fmla="*/ 159489 w 538953"/>
              <a:gd name="connsiteY1-32" fmla="*/ 618165 h 618165"/>
              <a:gd name="connsiteX2-33" fmla="*/ 538953 w 538953"/>
              <a:gd name="connsiteY2-34" fmla="*/ 0 h 618165"/>
              <a:gd name="connsiteX3-35" fmla="*/ 345795 w 538953"/>
              <a:gd name="connsiteY3-36" fmla="*/ 73542 h 618165"/>
              <a:gd name="connsiteX4-37" fmla="*/ 159489 w 538953"/>
              <a:gd name="connsiteY4-38" fmla="*/ 458677 h 618165"/>
              <a:gd name="connsiteX5-39" fmla="*/ 31898 w 538953"/>
              <a:gd name="connsiteY5-40" fmla="*/ 201871 h 618165"/>
              <a:gd name="connsiteX6-41" fmla="*/ 0 w 538953"/>
              <a:gd name="connsiteY6-42" fmla="*/ 469310 h 618165"/>
              <a:gd name="connsiteX0-43" fmla="*/ 0 w 538953"/>
              <a:gd name="connsiteY0-44" fmla="*/ 469310 h 618165"/>
              <a:gd name="connsiteX1-45" fmla="*/ 159489 w 538953"/>
              <a:gd name="connsiteY1-46" fmla="*/ 618165 h 618165"/>
              <a:gd name="connsiteX2-47" fmla="*/ 538953 w 538953"/>
              <a:gd name="connsiteY2-48" fmla="*/ 0 h 618165"/>
              <a:gd name="connsiteX3-49" fmla="*/ 345795 w 538953"/>
              <a:gd name="connsiteY3-50" fmla="*/ 73542 h 618165"/>
              <a:gd name="connsiteX4-51" fmla="*/ 159489 w 538953"/>
              <a:gd name="connsiteY4-52" fmla="*/ 458677 h 618165"/>
              <a:gd name="connsiteX5-53" fmla="*/ 26818 w 538953"/>
              <a:gd name="connsiteY5-54" fmla="*/ 322521 h 618165"/>
              <a:gd name="connsiteX6-55" fmla="*/ 0 w 538953"/>
              <a:gd name="connsiteY6-56" fmla="*/ 469310 h 618165"/>
              <a:gd name="connsiteX0-57" fmla="*/ 0 w 538953"/>
              <a:gd name="connsiteY0-58" fmla="*/ 469310 h 618165"/>
              <a:gd name="connsiteX1-59" fmla="*/ 159489 w 538953"/>
              <a:gd name="connsiteY1-60" fmla="*/ 618165 h 618165"/>
              <a:gd name="connsiteX2-61" fmla="*/ 538953 w 538953"/>
              <a:gd name="connsiteY2-62" fmla="*/ 0 h 618165"/>
              <a:gd name="connsiteX3-63" fmla="*/ 340715 w 538953"/>
              <a:gd name="connsiteY3-64" fmla="*/ 22742 h 618165"/>
              <a:gd name="connsiteX4-65" fmla="*/ 159489 w 538953"/>
              <a:gd name="connsiteY4-66" fmla="*/ 458677 h 618165"/>
              <a:gd name="connsiteX5-67" fmla="*/ 26818 w 538953"/>
              <a:gd name="connsiteY5-68" fmla="*/ 322521 h 618165"/>
              <a:gd name="connsiteX6-69" fmla="*/ 0 w 538953"/>
              <a:gd name="connsiteY6-70" fmla="*/ 469310 h 618165"/>
              <a:gd name="connsiteX0-71" fmla="*/ 0 w 491130"/>
              <a:gd name="connsiteY0-72" fmla="*/ 498891 h 647746"/>
              <a:gd name="connsiteX1-73" fmla="*/ 159489 w 491130"/>
              <a:gd name="connsiteY1-74" fmla="*/ 647746 h 647746"/>
              <a:gd name="connsiteX2-75" fmla="*/ 491130 w 491130"/>
              <a:gd name="connsiteY2-76" fmla="*/ 0 h 647746"/>
              <a:gd name="connsiteX3-77" fmla="*/ 340715 w 491130"/>
              <a:gd name="connsiteY3-78" fmla="*/ 52323 h 647746"/>
              <a:gd name="connsiteX4-79" fmla="*/ 159489 w 491130"/>
              <a:gd name="connsiteY4-80" fmla="*/ 488258 h 647746"/>
              <a:gd name="connsiteX5-81" fmla="*/ 26818 w 491130"/>
              <a:gd name="connsiteY5-82" fmla="*/ 352102 h 647746"/>
              <a:gd name="connsiteX6-83" fmla="*/ 0 w 491130"/>
              <a:gd name="connsiteY6-84" fmla="*/ 498891 h 647746"/>
              <a:gd name="connsiteX0-85" fmla="*/ 0 w 491130"/>
              <a:gd name="connsiteY0-86" fmla="*/ 498891 h 655448"/>
              <a:gd name="connsiteX1-87" fmla="*/ 196712 w 491130"/>
              <a:gd name="connsiteY1-88" fmla="*/ 655448 h 655448"/>
              <a:gd name="connsiteX2-89" fmla="*/ 491130 w 491130"/>
              <a:gd name="connsiteY2-90" fmla="*/ 0 h 655448"/>
              <a:gd name="connsiteX3-91" fmla="*/ 340715 w 491130"/>
              <a:gd name="connsiteY3-92" fmla="*/ 52323 h 655448"/>
              <a:gd name="connsiteX4-93" fmla="*/ 159489 w 491130"/>
              <a:gd name="connsiteY4-94" fmla="*/ 488258 h 655448"/>
              <a:gd name="connsiteX5-95" fmla="*/ 26818 w 491130"/>
              <a:gd name="connsiteY5-96" fmla="*/ 352102 h 655448"/>
              <a:gd name="connsiteX6-97" fmla="*/ 0 w 491130"/>
              <a:gd name="connsiteY6-98" fmla="*/ 498891 h 6554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91130" h="655448">
                <a:moveTo>
                  <a:pt x="0" y="498891"/>
                </a:moveTo>
                <a:lnTo>
                  <a:pt x="196712" y="655448"/>
                </a:lnTo>
                <a:lnTo>
                  <a:pt x="491130" y="0"/>
                </a:lnTo>
                <a:lnTo>
                  <a:pt x="340715" y="52323"/>
                </a:lnTo>
                <a:lnTo>
                  <a:pt x="159489" y="488258"/>
                </a:lnTo>
                <a:lnTo>
                  <a:pt x="26818" y="352102"/>
                </a:lnTo>
                <a:lnTo>
                  <a:pt x="0" y="49889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33"/>
          <p:cNvSpPr/>
          <p:nvPr/>
        </p:nvSpPr>
        <p:spPr>
          <a:xfrm rot="572971">
            <a:off x="2598871" y="2258646"/>
            <a:ext cx="465046" cy="496511"/>
          </a:xfrm>
          <a:custGeom>
            <a:avLst/>
            <a:gdLst>
              <a:gd name="connsiteX0" fmla="*/ 0 w 467833"/>
              <a:gd name="connsiteY0" fmla="*/ 446568 h 595423"/>
              <a:gd name="connsiteX1" fmla="*/ 159489 w 467833"/>
              <a:gd name="connsiteY1" fmla="*/ 595423 h 595423"/>
              <a:gd name="connsiteX2" fmla="*/ 467833 w 467833"/>
              <a:gd name="connsiteY2" fmla="*/ 116958 h 595423"/>
              <a:gd name="connsiteX3" fmla="*/ 350875 w 467833"/>
              <a:gd name="connsiteY3" fmla="*/ 0 h 595423"/>
              <a:gd name="connsiteX4" fmla="*/ 159489 w 467833"/>
              <a:gd name="connsiteY4" fmla="*/ 435935 h 595423"/>
              <a:gd name="connsiteX5" fmla="*/ 31898 w 467833"/>
              <a:gd name="connsiteY5" fmla="*/ 287079 h 595423"/>
              <a:gd name="connsiteX6" fmla="*/ 0 w 467833"/>
              <a:gd name="connsiteY6" fmla="*/ 446568 h 595423"/>
              <a:gd name="connsiteX0-1" fmla="*/ 0 w 467833"/>
              <a:gd name="connsiteY0-2" fmla="*/ 395768 h 544623"/>
              <a:gd name="connsiteX1-3" fmla="*/ 159489 w 467833"/>
              <a:gd name="connsiteY1-4" fmla="*/ 544623 h 544623"/>
              <a:gd name="connsiteX2-5" fmla="*/ 467833 w 467833"/>
              <a:gd name="connsiteY2-6" fmla="*/ 66158 h 544623"/>
              <a:gd name="connsiteX3-7" fmla="*/ 345795 w 467833"/>
              <a:gd name="connsiteY3-8" fmla="*/ 0 h 544623"/>
              <a:gd name="connsiteX4-9" fmla="*/ 159489 w 467833"/>
              <a:gd name="connsiteY4-10" fmla="*/ 385135 h 544623"/>
              <a:gd name="connsiteX5-11" fmla="*/ 31898 w 467833"/>
              <a:gd name="connsiteY5-12" fmla="*/ 236279 h 544623"/>
              <a:gd name="connsiteX6-13" fmla="*/ 0 w 467833"/>
              <a:gd name="connsiteY6-14" fmla="*/ 395768 h 544623"/>
              <a:gd name="connsiteX0-15" fmla="*/ 0 w 538953"/>
              <a:gd name="connsiteY0-16" fmla="*/ 469310 h 618165"/>
              <a:gd name="connsiteX1-17" fmla="*/ 159489 w 538953"/>
              <a:gd name="connsiteY1-18" fmla="*/ 618165 h 618165"/>
              <a:gd name="connsiteX2-19" fmla="*/ 538953 w 538953"/>
              <a:gd name="connsiteY2-20" fmla="*/ 0 h 618165"/>
              <a:gd name="connsiteX3-21" fmla="*/ 345795 w 538953"/>
              <a:gd name="connsiteY3-22" fmla="*/ 73542 h 618165"/>
              <a:gd name="connsiteX4-23" fmla="*/ 159489 w 538953"/>
              <a:gd name="connsiteY4-24" fmla="*/ 458677 h 618165"/>
              <a:gd name="connsiteX5-25" fmla="*/ 31898 w 538953"/>
              <a:gd name="connsiteY5-26" fmla="*/ 309821 h 618165"/>
              <a:gd name="connsiteX6-27" fmla="*/ 0 w 538953"/>
              <a:gd name="connsiteY6-28" fmla="*/ 469310 h 618165"/>
              <a:gd name="connsiteX0-29" fmla="*/ 0 w 538953"/>
              <a:gd name="connsiteY0-30" fmla="*/ 469310 h 618165"/>
              <a:gd name="connsiteX1-31" fmla="*/ 159489 w 538953"/>
              <a:gd name="connsiteY1-32" fmla="*/ 618165 h 618165"/>
              <a:gd name="connsiteX2-33" fmla="*/ 538953 w 538953"/>
              <a:gd name="connsiteY2-34" fmla="*/ 0 h 618165"/>
              <a:gd name="connsiteX3-35" fmla="*/ 345795 w 538953"/>
              <a:gd name="connsiteY3-36" fmla="*/ 73542 h 618165"/>
              <a:gd name="connsiteX4-37" fmla="*/ 159489 w 538953"/>
              <a:gd name="connsiteY4-38" fmla="*/ 458677 h 618165"/>
              <a:gd name="connsiteX5-39" fmla="*/ 31898 w 538953"/>
              <a:gd name="connsiteY5-40" fmla="*/ 201871 h 618165"/>
              <a:gd name="connsiteX6-41" fmla="*/ 0 w 538953"/>
              <a:gd name="connsiteY6-42" fmla="*/ 469310 h 618165"/>
              <a:gd name="connsiteX0-43" fmla="*/ 0 w 538953"/>
              <a:gd name="connsiteY0-44" fmla="*/ 469310 h 618165"/>
              <a:gd name="connsiteX1-45" fmla="*/ 159489 w 538953"/>
              <a:gd name="connsiteY1-46" fmla="*/ 618165 h 618165"/>
              <a:gd name="connsiteX2-47" fmla="*/ 538953 w 538953"/>
              <a:gd name="connsiteY2-48" fmla="*/ 0 h 618165"/>
              <a:gd name="connsiteX3-49" fmla="*/ 345795 w 538953"/>
              <a:gd name="connsiteY3-50" fmla="*/ 73542 h 618165"/>
              <a:gd name="connsiteX4-51" fmla="*/ 159489 w 538953"/>
              <a:gd name="connsiteY4-52" fmla="*/ 458677 h 618165"/>
              <a:gd name="connsiteX5-53" fmla="*/ 26818 w 538953"/>
              <a:gd name="connsiteY5-54" fmla="*/ 322521 h 618165"/>
              <a:gd name="connsiteX6-55" fmla="*/ 0 w 538953"/>
              <a:gd name="connsiteY6-56" fmla="*/ 469310 h 618165"/>
              <a:gd name="connsiteX0-57" fmla="*/ 0 w 538953"/>
              <a:gd name="connsiteY0-58" fmla="*/ 469310 h 618165"/>
              <a:gd name="connsiteX1-59" fmla="*/ 159489 w 538953"/>
              <a:gd name="connsiteY1-60" fmla="*/ 618165 h 618165"/>
              <a:gd name="connsiteX2-61" fmla="*/ 538953 w 538953"/>
              <a:gd name="connsiteY2-62" fmla="*/ 0 h 618165"/>
              <a:gd name="connsiteX3-63" fmla="*/ 340715 w 538953"/>
              <a:gd name="connsiteY3-64" fmla="*/ 22742 h 618165"/>
              <a:gd name="connsiteX4-65" fmla="*/ 159489 w 538953"/>
              <a:gd name="connsiteY4-66" fmla="*/ 458677 h 618165"/>
              <a:gd name="connsiteX5-67" fmla="*/ 26818 w 538953"/>
              <a:gd name="connsiteY5-68" fmla="*/ 322521 h 618165"/>
              <a:gd name="connsiteX6-69" fmla="*/ 0 w 538953"/>
              <a:gd name="connsiteY6-70" fmla="*/ 469310 h 618165"/>
              <a:gd name="connsiteX0-71" fmla="*/ 0 w 491130"/>
              <a:gd name="connsiteY0-72" fmla="*/ 498891 h 647746"/>
              <a:gd name="connsiteX1-73" fmla="*/ 159489 w 491130"/>
              <a:gd name="connsiteY1-74" fmla="*/ 647746 h 647746"/>
              <a:gd name="connsiteX2-75" fmla="*/ 491130 w 491130"/>
              <a:gd name="connsiteY2-76" fmla="*/ 0 h 647746"/>
              <a:gd name="connsiteX3-77" fmla="*/ 340715 w 491130"/>
              <a:gd name="connsiteY3-78" fmla="*/ 52323 h 647746"/>
              <a:gd name="connsiteX4-79" fmla="*/ 159489 w 491130"/>
              <a:gd name="connsiteY4-80" fmla="*/ 488258 h 647746"/>
              <a:gd name="connsiteX5-81" fmla="*/ 26818 w 491130"/>
              <a:gd name="connsiteY5-82" fmla="*/ 352102 h 647746"/>
              <a:gd name="connsiteX6-83" fmla="*/ 0 w 491130"/>
              <a:gd name="connsiteY6-84" fmla="*/ 498891 h 647746"/>
              <a:gd name="connsiteX0-85" fmla="*/ 0 w 491130"/>
              <a:gd name="connsiteY0-86" fmla="*/ 498891 h 655448"/>
              <a:gd name="connsiteX1-87" fmla="*/ 196712 w 491130"/>
              <a:gd name="connsiteY1-88" fmla="*/ 655448 h 655448"/>
              <a:gd name="connsiteX2-89" fmla="*/ 491130 w 491130"/>
              <a:gd name="connsiteY2-90" fmla="*/ 0 h 655448"/>
              <a:gd name="connsiteX3-91" fmla="*/ 340715 w 491130"/>
              <a:gd name="connsiteY3-92" fmla="*/ 52323 h 655448"/>
              <a:gd name="connsiteX4-93" fmla="*/ 159489 w 491130"/>
              <a:gd name="connsiteY4-94" fmla="*/ 488258 h 655448"/>
              <a:gd name="connsiteX5-95" fmla="*/ 26818 w 491130"/>
              <a:gd name="connsiteY5-96" fmla="*/ 352102 h 655448"/>
              <a:gd name="connsiteX6-97" fmla="*/ 0 w 491130"/>
              <a:gd name="connsiteY6-98" fmla="*/ 498891 h 6554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91130" h="655448">
                <a:moveTo>
                  <a:pt x="0" y="498891"/>
                </a:moveTo>
                <a:lnTo>
                  <a:pt x="196712" y="655448"/>
                </a:lnTo>
                <a:lnTo>
                  <a:pt x="491130" y="0"/>
                </a:lnTo>
                <a:lnTo>
                  <a:pt x="340715" y="52323"/>
                </a:lnTo>
                <a:lnTo>
                  <a:pt x="159489" y="488258"/>
                </a:lnTo>
                <a:lnTo>
                  <a:pt x="26818" y="352102"/>
                </a:lnTo>
                <a:lnTo>
                  <a:pt x="0" y="49889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p:cNvSpPr/>
          <p:nvPr/>
        </p:nvSpPr>
        <p:spPr>
          <a:xfrm rot="572971">
            <a:off x="5110076" y="1691864"/>
            <a:ext cx="465046" cy="496511"/>
          </a:xfrm>
          <a:custGeom>
            <a:avLst/>
            <a:gdLst>
              <a:gd name="connsiteX0" fmla="*/ 0 w 467833"/>
              <a:gd name="connsiteY0" fmla="*/ 446568 h 595423"/>
              <a:gd name="connsiteX1" fmla="*/ 159489 w 467833"/>
              <a:gd name="connsiteY1" fmla="*/ 595423 h 595423"/>
              <a:gd name="connsiteX2" fmla="*/ 467833 w 467833"/>
              <a:gd name="connsiteY2" fmla="*/ 116958 h 595423"/>
              <a:gd name="connsiteX3" fmla="*/ 350875 w 467833"/>
              <a:gd name="connsiteY3" fmla="*/ 0 h 595423"/>
              <a:gd name="connsiteX4" fmla="*/ 159489 w 467833"/>
              <a:gd name="connsiteY4" fmla="*/ 435935 h 595423"/>
              <a:gd name="connsiteX5" fmla="*/ 31898 w 467833"/>
              <a:gd name="connsiteY5" fmla="*/ 287079 h 595423"/>
              <a:gd name="connsiteX6" fmla="*/ 0 w 467833"/>
              <a:gd name="connsiteY6" fmla="*/ 446568 h 595423"/>
              <a:gd name="connsiteX0-1" fmla="*/ 0 w 467833"/>
              <a:gd name="connsiteY0-2" fmla="*/ 395768 h 544623"/>
              <a:gd name="connsiteX1-3" fmla="*/ 159489 w 467833"/>
              <a:gd name="connsiteY1-4" fmla="*/ 544623 h 544623"/>
              <a:gd name="connsiteX2-5" fmla="*/ 467833 w 467833"/>
              <a:gd name="connsiteY2-6" fmla="*/ 66158 h 544623"/>
              <a:gd name="connsiteX3-7" fmla="*/ 345795 w 467833"/>
              <a:gd name="connsiteY3-8" fmla="*/ 0 h 544623"/>
              <a:gd name="connsiteX4-9" fmla="*/ 159489 w 467833"/>
              <a:gd name="connsiteY4-10" fmla="*/ 385135 h 544623"/>
              <a:gd name="connsiteX5-11" fmla="*/ 31898 w 467833"/>
              <a:gd name="connsiteY5-12" fmla="*/ 236279 h 544623"/>
              <a:gd name="connsiteX6-13" fmla="*/ 0 w 467833"/>
              <a:gd name="connsiteY6-14" fmla="*/ 395768 h 544623"/>
              <a:gd name="connsiteX0-15" fmla="*/ 0 w 538953"/>
              <a:gd name="connsiteY0-16" fmla="*/ 469310 h 618165"/>
              <a:gd name="connsiteX1-17" fmla="*/ 159489 w 538953"/>
              <a:gd name="connsiteY1-18" fmla="*/ 618165 h 618165"/>
              <a:gd name="connsiteX2-19" fmla="*/ 538953 w 538953"/>
              <a:gd name="connsiteY2-20" fmla="*/ 0 h 618165"/>
              <a:gd name="connsiteX3-21" fmla="*/ 345795 w 538953"/>
              <a:gd name="connsiteY3-22" fmla="*/ 73542 h 618165"/>
              <a:gd name="connsiteX4-23" fmla="*/ 159489 w 538953"/>
              <a:gd name="connsiteY4-24" fmla="*/ 458677 h 618165"/>
              <a:gd name="connsiteX5-25" fmla="*/ 31898 w 538953"/>
              <a:gd name="connsiteY5-26" fmla="*/ 309821 h 618165"/>
              <a:gd name="connsiteX6-27" fmla="*/ 0 w 538953"/>
              <a:gd name="connsiteY6-28" fmla="*/ 469310 h 618165"/>
              <a:gd name="connsiteX0-29" fmla="*/ 0 w 538953"/>
              <a:gd name="connsiteY0-30" fmla="*/ 469310 h 618165"/>
              <a:gd name="connsiteX1-31" fmla="*/ 159489 w 538953"/>
              <a:gd name="connsiteY1-32" fmla="*/ 618165 h 618165"/>
              <a:gd name="connsiteX2-33" fmla="*/ 538953 w 538953"/>
              <a:gd name="connsiteY2-34" fmla="*/ 0 h 618165"/>
              <a:gd name="connsiteX3-35" fmla="*/ 345795 w 538953"/>
              <a:gd name="connsiteY3-36" fmla="*/ 73542 h 618165"/>
              <a:gd name="connsiteX4-37" fmla="*/ 159489 w 538953"/>
              <a:gd name="connsiteY4-38" fmla="*/ 458677 h 618165"/>
              <a:gd name="connsiteX5-39" fmla="*/ 31898 w 538953"/>
              <a:gd name="connsiteY5-40" fmla="*/ 201871 h 618165"/>
              <a:gd name="connsiteX6-41" fmla="*/ 0 w 538953"/>
              <a:gd name="connsiteY6-42" fmla="*/ 469310 h 618165"/>
              <a:gd name="connsiteX0-43" fmla="*/ 0 w 538953"/>
              <a:gd name="connsiteY0-44" fmla="*/ 469310 h 618165"/>
              <a:gd name="connsiteX1-45" fmla="*/ 159489 w 538953"/>
              <a:gd name="connsiteY1-46" fmla="*/ 618165 h 618165"/>
              <a:gd name="connsiteX2-47" fmla="*/ 538953 w 538953"/>
              <a:gd name="connsiteY2-48" fmla="*/ 0 h 618165"/>
              <a:gd name="connsiteX3-49" fmla="*/ 345795 w 538953"/>
              <a:gd name="connsiteY3-50" fmla="*/ 73542 h 618165"/>
              <a:gd name="connsiteX4-51" fmla="*/ 159489 w 538953"/>
              <a:gd name="connsiteY4-52" fmla="*/ 458677 h 618165"/>
              <a:gd name="connsiteX5-53" fmla="*/ 26818 w 538953"/>
              <a:gd name="connsiteY5-54" fmla="*/ 322521 h 618165"/>
              <a:gd name="connsiteX6-55" fmla="*/ 0 w 538953"/>
              <a:gd name="connsiteY6-56" fmla="*/ 469310 h 618165"/>
              <a:gd name="connsiteX0-57" fmla="*/ 0 w 538953"/>
              <a:gd name="connsiteY0-58" fmla="*/ 469310 h 618165"/>
              <a:gd name="connsiteX1-59" fmla="*/ 159489 w 538953"/>
              <a:gd name="connsiteY1-60" fmla="*/ 618165 h 618165"/>
              <a:gd name="connsiteX2-61" fmla="*/ 538953 w 538953"/>
              <a:gd name="connsiteY2-62" fmla="*/ 0 h 618165"/>
              <a:gd name="connsiteX3-63" fmla="*/ 340715 w 538953"/>
              <a:gd name="connsiteY3-64" fmla="*/ 22742 h 618165"/>
              <a:gd name="connsiteX4-65" fmla="*/ 159489 w 538953"/>
              <a:gd name="connsiteY4-66" fmla="*/ 458677 h 618165"/>
              <a:gd name="connsiteX5-67" fmla="*/ 26818 w 538953"/>
              <a:gd name="connsiteY5-68" fmla="*/ 322521 h 618165"/>
              <a:gd name="connsiteX6-69" fmla="*/ 0 w 538953"/>
              <a:gd name="connsiteY6-70" fmla="*/ 469310 h 618165"/>
              <a:gd name="connsiteX0-71" fmla="*/ 0 w 491130"/>
              <a:gd name="connsiteY0-72" fmla="*/ 498891 h 647746"/>
              <a:gd name="connsiteX1-73" fmla="*/ 159489 w 491130"/>
              <a:gd name="connsiteY1-74" fmla="*/ 647746 h 647746"/>
              <a:gd name="connsiteX2-75" fmla="*/ 491130 w 491130"/>
              <a:gd name="connsiteY2-76" fmla="*/ 0 h 647746"/>
              <a:gd name="connsiteX3-77" fmla="*/ 340715 w 491130"/>
              <a:gd name="connsiteY3-78" fmla="*/ 52323 h 647746"/>
              <a:gd name="connsiteX4-79" fmla="*/ 159489 w 491130"/>
              <a:gd name="connsiteY4-80" fmla="*/ 488258 h 647746"/>
              <a:gd name="connsiteX5-81" fmla="*/ 26818 w 491130"/>
              <a:gd name="connsiteY5-82" fmla="*/ 352102 h 647746"/>
              <a:gd name="connsiteX6-83" fmla="*/ 0 w 491130"/>
              <a:gd name="connsiteY6-84" fmla="*/ 498891 h 647746"/>
              <a:gd name="connsiteX0-85" fmla="*/ 0 w 491130"/>
              <a:gd name="connsiteY0-86" fmla="*/ 498891 h 655448"/>
              <a:gd name="connsiteX1-87" fmla="*/ 196712 w 491130"/>
              <a:gd name="connsiteY1-88" fmla="*/ 655448 h 655448"/>
              <a:gd name="connsiteX2-89" fmla="*/ 491130 w 491130"/>
              <a:gd name="connsiteY2-90" fmla="*/ 0 h 655448"/>
              <a:gd name="connsiteX3-91" fmla="*/ 340715 w 491130"/>
              <a:gd name="connsiteY3-92" fmla="*/ 52323 h 655448"/>
              <a:gd name="connsiteX4-93" fmla="*/ 159489 w 491130"/>
              <a:gd name="connsiteY4-94" fmla="*/ 488258 h 655448"/>
              <a:gd name="connsiteX5-95" fmla="*/ 26818 w 491130"/>
              <a:gd name="connsiteY5-96" fmla="*/ 352102 h 655448"/>
              <a:gd name="connsiteX6-97" fmla="*/ 0 w 491130"/>
              <a:gd name="connsiteY6-98" fmla="*/ 498891 h 6554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91130" h="655448">
                <a:moveTo>
                  <a:pt x="0" y="498891"/>
                </a:moveTo>
                <a:lnTo>
                  <a:pt x="196712" y="655448"/>
                </a:lnTo>
                <a:lnTo>
                  <a:pt x="491130" y="0"/>
                </a:lnTo>
                <a:lnTo>
                  <a:pt x="340715" y="52323"/>
                </a:lnTo>
                <a:lnTo>
                  <a:pt x="159489" y="488258"/>
                </a:lnTo>
                <a:lnTo>
                  <a:pt x="26818" y="352102"/>
                </a:lnTo>
                <a:lnTo>
                  <a:pt x="0" y="49889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rot="572971">
            <a:off x="5110076" y="2238001"/>
            <a:ext cx="465046" cy="496511"/>
          </a:xfrm>
          <a:custGeom>
            <a:avLst/>
            <a:gdLst>
              <a:gd name="connsiteX0" fmla="*/ 0 w 467833"/>
              <a:gd name="connsiteY0" fmla="*/ 446568 h 595423"/>
              <a:gd name="connsiteX1" fmla="*/ 159489 w 467833"/>
              <a:gd name="connsiteY1" fmla="*/ 595423 h 595423"/>
              <a:gd name="connsiteX2" fmla="*/ 467833 w 467833"/>
              <a:gd name="connsiteY2" fmla="*/ 116958 h 595423"/>
              <a:gd name="connsiteX3" fmla="*/ 350875 w 467833"/>
              <a:gd name="connsiteY3" fmla="*/ 0 h 595423"/>
              <a:gd name="connsiteX4" fmla="*/ 159489 w 467833"/>
              <a:gd name="connsiteY4" fmla="*/ 435935 h 595423"/>
              <a:gd name="connsiteX5" fmla="*/ 31898 w 467833"/>
              <a:gd name="connsiteY5" fmla="*/ 287079 h 595423"/>
              <a:gd name="connsiteX6" fmla="*/ 0 w 467833"/>
              <a:gd name="connsiteY6" fmla="*/ 446568 h 595423"/>
              <a:gd name="connsiteX0-1" fmla="*/ 0 w 467833"/>
              <a:gd name="connsiteY0-2" fmla="*/ 395768 h 544623"/>
              <a:gd name="connsiteX1-3" fmla="*/ 159489 w 467833"/>
              <a:gd name="connsiteY1-4" fmla="*/ 544623 h 544623"/>
              <a:gd name="connsiteX2-5" fmla="*/ 467833 w 467833"/>
              <a:gd name="connsiteY2-6" fmla="*/ 66158 h 544623"/>
              <a:gd name="connsiteX3-7" fmla="*/ 345795 w 467833"/>
              <a:gd name="connsiteY3-8" fmla="*/ 0 h 544623"/>
              <a:gd name="connsiteX4-9" fmla="*/ 159489 w 467833"/>
              <a:gd name="connsiteY4-10" fmla="*/ 385135 h 544623"/>
              <a:gd name="connsiteX5-11" fmla="*/ 31898 w 467833"/>
              <a:gd name="connsiteY5-12" fmla="*/ 236279 h 544623"/>
              <a:gd name="connsiteX6-13" fmla="*/ 0 w 467833"/>
              <a:gd name="connsiteY6-14" fmla="*/ 395768 h 544623"/>
              <a:gd name="connsiteX0-15" fmla="*/ 0 w 538953"/>
              <a:gd name="connsiteY0-16" fmla="*/ 469310 h 618165"/>
              <a:gd name="connsiteX1-17" fmla="*/ 159489 w 538953"/>
              <a:gd name="connsiteY1-18" fmla="*/ 618165 h 618165"/>
              <a:gd name="connsiteX2-19" fmla="*/ 538953 w 538953"/>
              <a:gd name="connsiteY2-20" fmla="*/ 0 h 618165"/>
              <a:gd name="connsiteX3-21" fmla="*/ 345795 w 538953"/>
              <a:gd name="connsiteY3-22" fmla="*/ 73542 h 618165"/>
              <a:gd name="connsiteX4-23" fmla="*/ 159489 w 538953"/>
              <a:gd name="connsiteY4-24" fmla="*/ 458677 h 618165"/>
              <a:gd name="connsiteX5-25" fmla="*/ 31898 w 538953"/>
              <a:gd name="connsiteY5-26" fmla="*/ 309821 h 618165"/>
              <a:gd name="connsiteX6-27" fmla="*/ 0 w 538953"/>
              <a:gd name="connsiteY6-28" fmla="*/ 469310 h 618165"/>
              <a:gd name="connsiteX0-29" fmla="*/ 0 w 538953"/>
              <a:gd name="connsiteY0-30" fmla="*/ 469310 h 618165"/>
              <a:gd name="connsiteX1-31" fmla="*/ 159489 w 538953"/>
              <a:gd name="connsiteY1-32" fmla="*/ 618165 h 618165"/>
              <a:gd name="connsiteX2-33" fmla="*/ 538953 w 538953"/>
              <a:gd name="connsiteY2-34" fmla="*/ 0 h 618165"/>
              <a:gd name="connsiteX3-35" fmla="*/ 345795 w 538953"/>
              <a:gd name="connsiteY3-36" fmla="*/ 73542 h 618165"/>
              <a:gd name="connsiteX4-37" fmla="*/ 159489 w 538953"/>
              <a:gd name="connsiteY4-38" fmla="*/ 458677 h 618165"/>
              <a:gd name="connsiteX5-39" fmla="*/ 31898 w 538953"/>
              <a:gd name="connsiteY5-40" fmla="*/ 201871 h 618165"/>
              <a:gd name="connsiteX6-41" fmla="*/ 0 w 538953"/>
              <a:gd name="connsiteY6-42" fmla="*/ 469310 h 618165"/>
              <a:gd name="connsiteX0-43" fmla="*/ 0 w 538953"/>
              <a:gd name="connsiteY0-44" fmla="*/ 469310 h 618165"/>
              <a:gd name="connsiteX1-45" fmla="*/ 159489 w 538953"/>
              <a:gd name="connsiteY1-46" fmla="*/ 618165 h 618165"/>
              <a:gd name="connsiteX2-47" fmla="*/ 538953 w 538953"/>
              <a:gd name="connsiteY2-48" fmla="*/ 0 h 618165"/>
              <a:gd name="connsiteX3-49" fmla="*/ 345795 w 538953"/>
              <a:gd name="connsiteY3-50" fmla="*/ 73542 h 618165"/>
              <a:gd name="connsiteX4-51" fmla="*/ 159489 w 538953"/>
              <a:gd name="connsiteY4-52" fmla="*/ 458677 h 618165"/>
              <a:gd name="connsiteX5-53" fmla="*/ 26818 w 538953"/>
              <a:gd name="connsiteY5-54" fmla="*/ 322521 h 618165"/>
              <a:gd name="connsiteX6-55" fmla="*/ 0 w 538953"/>
              <a:gd name="connsiteY6-56" fmla="*/ 469310 h 618165"/>
              <a:gd name="connsiteX0-57" fmla="*/ 0 w 538953"/>
              <a:gd name="connsiteY0-58" fmla="*/ 469310 h 618165"/>
              <a:gd name="connsiteX1-59" fmla="*/ 159489 w 538953"/>
              <a:gd name="connsiteY1-60" fmla="*/ 618165 h 618165"/>
              <a:gd name="connsiteX2-61" fmla="*/ 538953 w 538953"/>
              <a:gd name="connsiteY2-62" fmla="*/ 0 h 618165"/>
              <a:gd name="connsiteX3-63" fmla="*/ 340715 w 538953"/>
              <a:gd name="connsiteY3-64" fmla="*/ 22742 h 618165"/>
              <a:gd name="connsiteX4-65" fmla="*/ 159489 w 538953"/>
              <a:gd name="connsiteY4-66" fmla="*/ 458677 h 618165"/>
              <a:gd name="connsiteX5-67" fmla="*/ 26818 w 538953"/>
              <a:gd name="connsiteY5-68" fmla="*/ 322521 h 618165"/>
              <a:gd name="connsiteX6-69" fmla="*/ 0 w 538953"/>
              <a:gd name="connsiteY6-70" fmla="*/ 469310 h 618165"/>
              <a:gd name="connsiteX0-71" fmla="*/ 0 w 491130"/>
              <a:gd name="connsiteY0-72" fmla="*/ 498891 h 647746"/>
              <a:gd name="connsiteX1-73" fmla="*/ 159489 w 491130"/>
              <a:gd name="connsiteY1-74" fmla="*/ 647746 h 647746"/>
              <a:gd name="connsiteX2-75" fmla="*/ 491130 w 491130"/>
              <a:gd name="connsiteY2-76" fmla="*/ 0 h 647746"/>
              <a:gd name="connsiteX3-77" fmla="*/ 340715 w 491130"/>
              <a:gd name="connsiteY3-78" fmla="*/ 52323 h 647746"/>
              <a:gd name="connsiteX4-79" fmla="*/ 159489 w 491130"/>
              <a:gd name="connsiteY4-80" fmla="*/ 488258 h 647746"/>
              <a:gd name="connsiteX5-81" fmla="*/ 26818 w 491130"/>
              <a:gd name="connsiteY5-82" fmla="*/ 352102 h 647746"/>
              <a:gd name="connsiteX6-83" fmla="*/ 0 w 491130"/>
              <a:gd name="connsiteY6-84" fmla="*/ 498891 h 647746"/>
              <a:gd name="connsiteX0-85" fmla="*/ 0 w 491130"/>
              <a:gd name="connsiteY0-86" fmla="*/ 498891 h 655448"/>
              <a:gd name="connsiteX1-87" fmla="*/ 196712 w 491130"/>
              <a:gd name="connsiteY1-88" fmla="*/ 655448 h 655448"/>
              <a:gd name="connsiteX2-89" fmla="*/ 491130 w 491130"/>
              <a:gd name="connsiteY2-90" fmla="*/ 0 h 655448"/>
              <a:gd name="connsiteX3-91" fmla="*/ 340715 w 491130"/>
              <a:gd name="connsiteY3-92" fmla="*/ 52323 h 655448"/>
              <a:gd name="connsiteX4-93" fmla="*/ 159489 w 491130"/>
              <a:gd name="connsiteY4-94" fmla="*/ 488258 h 655448"/>
              <a:gd name="connsiteX5-95" fmla="*/ 26818 w 491130"/>
              <a:gd name="connsiteY5-96" fmla="*/ 352102 h 655448"/>
              <a:gd name="connsiteX6-97" fmla="*/ 0 w 491130"/>
              <a:gd name="connsiteY6-98" fmla="*/ 498891 h 6554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91130" h="655448">
                <a:moveTo>
                  <a:pt x="0" y="498891"/>
                </a:moveTo>
                <a:lnTo>
                  <a:pt x="196712" y="655448"/>
                </a:lnTo>
                <a:lnTo>
                  <a:pt x="491130" y="0"/>
                </a:lnTo>
                <a:lnTo>
                  <a:pt x="340715" y="52323"/>
                </a:lnTo>
                <a:lnTo>
                  <a:pt x="159489" y="488258"/>
                </a:lnTo>
                <a:lnTo>
                  <a:pt x="26818" y="352102"/>
                </a:lnTo>
                <a:lnTo>
                  <a:pt x="0" y="49889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a:xfrm rot="572971">
            <a:off x="5058741" y="2998994"/>
            <a:ext cx="465046" cy="496511"/>
          </a:xfrm>
          <a:custGeom>
            <a:avLst/>
            <a:gdLst>
              <a:gd name="connsiteX0" fmla="*/ 0 w 467833"/>
              <a:gd name="connsiteY0" fmla="*/ 446568 h 595423"/>
              <a:gd name="connsiteX1" fmla="*/ 159489 w 467833"/>
              <a:gd name="connsiteY1" fmla="*/ 595423 h 595423"/>
              <a:gd name="connsiteX2" fmla="*/ 467833 w 467833"/>
              <a:gd name="connsiteY2" fmla="*/ 116958 h 595423"/>
              <a:gd name="connsiteX3" fmla="*/ 350875 w 467833"/>
              <a:gd name="connsiteY3" fmla="*/ 0 h 595423"/>
              <a:gd name="connsiteX4" fmla="*/ 159489 w 467833"/>
              <a:gd name="connsiteY4" fmla="*/ 435935 h 595423"/>
              <a:gd name="connsiteX5" fmla="*/ 31898 w 467833"/>
              <a:gd name="connsiteY5" fmla="*/ 287079 h 595423"/>
              <a:gd name="connsiteX6" fmla="*/ 0 w 467833"/>
              <a:gd name="connsiteY6" fmla="*/ 446568 h 595423"/>
              <a:gd name="connsiteX0-1" fmla="*/ 0 w 467833"/>
              <a:gd name="connsiteY0-2" fmla="*/ 395768 h 544623"/>
              <a:gd name="connsiteX1-3" fmla="*/ 159489 w 467833"/>
              <a:gd name="connsiteY1-4" fmla="*/ 544623 h 544623"/>
              <a:gd name="connsiteX2-5" fmla="*/ 467833 w 467833"/>
              <a:gd name="connsiteY2-6" fmla="*/ 66158 h 544623"/>
              <a:gd name="connsiteX3-7" fmla="*/ 345795 w 467833"/>
              <a:gd name="connsiteY3-8" fmla="*/ 0 h 544623"/>
              <a:gd name="connsiteX4-9" fmla="*/ 159489 w 467833"/>
              <a:gd name="connsiteY4-10" fmla="*/ 385135 h 544623"/>
              <a:gd name="connsiteX5-11" fmla="*/ 31898 w 467833"/>
              <a:gd name="connsiteY5-12" fmla="*/ 236279 h 544623"/>
              <a:gd name="connsiteX6-13" fmla="*/ 0 w 467833"/>
              <a:gd name="connsiteY6-14" fmla="*/ 395768 h 544623"/>
              <a:gd name="connsiteX0-15" fmla="*/ 0 w 538953"/>
              <a:gd name="connsiteY0-16" fmla="*/ 469310 h 618165"/>
              <a:gd name="connsiteX1-17" fmla="*/ 159489 w 538953"/>
              <a:gd name="connsiteY1-18" fmla="*/ 618165 h 618165"/>
              <a:gd name="connsiteX2-19" fmla="*/ 538953 w 538953"/>
              <a:gd name="connsiteY2-20" fmla="*/ 0 h 618165"/>
              <a:gd name="connsiteX3-21" fmla="*/ 345795 w 538953"/>
              <a:gd name="connsiteY3-22" fmla="*/ 73542 h 618165"/>
              <a:gd name="connsiteX4-23" fmla="*/ 159489 w 538953"/>
              <a:gd name="connsiteY4-24" fmla="*/ 458677 h 618165"/>
              <a:gd name="connsiteX5-25" fmla="*/ 31898 w 538953"/>
              <a:gd name="connsiteY5-26" fmla="*/ 309821 h 618165"/>
              <a:gd name="connsiteX6-27" fmla="*/ 0 w 538953"/>
              <a:gd name="connsiteY6-28" fmla="*/ 469310 h 618165"/>
              <a:gd name="connsiteX0-29" fmla="*/ 0 w 538953"/>
              <a:gd name="connsiteY0-30" fmla="*/ 469310 h 618165"/>
              <a:gd name="connsiteX1-31" fmla="*/ 159489 w 538953"/>
              <a:gd name="connsiteY1-32" fmla="*/ 618165 h 618165"/>
              <a:gd name="connsiteX2-33" fmla="*/ 538953 w 538953"/>
              <a:gd name="connsiteY2-34" fmla="*/ 0 h 618165"/>
              <a:gd name="connsiteX3-35" fmla="*/ 345795 w 538953"/>
              <a:gd name="connsiteY3-36" fmla="*/ 73542 h 618165"/>
              <a:gd name="connsiteX4-37" fmla="*/ 159489 w 538953"/>
              <a:gd name="connsiteY4-38" fmla="*/ 458677 h 618165"/>
              <a:gd name="connsiteX5-39" fmla="*/ 31898 w 538953"/>
              <a:gd name="connsiteY5-40" fmla="*/ 201871 h 618165"/>
              <a:gd name="connsiteX6-41" fmla="*/ 0 w 538953"/>
              <a:gd name="connsiteY6-42" fmla="*/ 469310 h 618165"/>
              <a:gd name="connsiteX0-43" fmla="*/ 0 w 538953"/>
              <a:gd name="connsiteY0-44" fmla="*/ 469310 h 618165"/>
              <a:gd name="connsiteX1-45" fmla="*/ 159489 w 538953"/>
              <a:gd name="connsiteY1-46" fmla="*/ 618165 h 618165"/>
              <a:gd name="connsiteX2-47" fmla="*/ 538953 w 538953"/>
              <a:gd name="connsiteY2-48" fmla="*/ 0 h 618165"/>
              <a:gd name="connsiteX3-49" fmla="*/ 345795 w 538953"/>
              <a:gd name="connsiteY3-50" fmla="*/ 73542 h 618165"/>
              <a:gd name="connsiteX4-51" fmla="*/ 159489 w 538953"/>
              <a:gd name="connsiteY4-52" fmla="*/ 458677 h 618165"/>
              <a:gd name="connsiteX5-53" fmla="*/ 26818 w 538953"/>
              <a:gd name="connsiteY5-54" fmla="*/ 322521 h 618165"/>
              <a:gd name="connsiteX6-55" fmla="*/ 0 w 538953"/>
              <a:gd name="connsiteY6-56" fmla="*/ 469310 h 618165"/>
              <a:gd name="connsiteX0-57" fmla="*/ 0 w 538953"/>
              <a:gd name="connsiteY0-58" fmla="*/ 469310 h 618165"/>
              <a:gd name="connsiteX1-59" fmla="*/ 159489 w 538953"/>
              <a:gd name="connsiteY1-60" fmla="*/ 618165 h 618165"/>
              <a:gd name="connsiteX2-61" fmla="*/ 538953 w 538953"/>
              <a:gd name="connsiteY2-62" fmla="*/ 0 h 618165"/>
              <a:gd name="connsiteX3-63" fmla="*/ 340715 w 538953"/>
              <a:gd name="connsiteY3-64" fmla="*/ 22742 h 618165"/>
              <a:gd name="connsiteX4-65" fmla="*/ 159489 w 538953"/>
              <a:gd name="connsiteY4-66" fmla="*/ 458677 h 618165"/>
              <a:gd name="connsiteX5-67" fmla="*/ 26818 w 538953"/>
              <a:gd name="connsiteY5-68" fmla="*/ 322521 h 618165"/>
              <a:gd name="connsiteX6-69" fmla="*/ 0 w 538953"/>
              <a:gd name="connsiteY6-70" fmla="*/ 469310 h 618165"/>
              <a:gd name="connsiteX0-71" fmla="*/ 0 w 491130"/>
              <a:gd name="connsiteY0-72" fmla="*/ 498891 h 647746"/>
              <a:gd name="connsiteX1-73" fmla="*/ 159489 w 491130"/>
              <a:gd name="connsiteY1-74" fmla="*/ 647746 h 647746"/>
              <a:gd name="connsiteX2-75" fmla="*/ 491130 w 491130"/>
              <a:gd name="connsiteY2-76" fmla="*/ 0 h 647746"/>
              <a:gd name="connsiteX3-77" fmla="*/ 340715 w 491130"/>
              <a:gd name="connsiteY3-78" fmla="*/ 52323 h 647746"/>
              <a:gd name="connsiteX4-79" fmla="*/ 159489 w 491130"/>
              <a:gd name="connsiteY4-80" fmla="*/ 488258 h 647746"/>
              <a:gd name="connsiteX5-81" fmla="*/ 26818 w 491130"/>
              <a:gd name="connsiteY5-82" fmla="*/ 352102 h 647746"/>
              <a:gd name="connsiteX6-83" fmla="*/ 0 w 491130"/>
              <a:gd name="connsiteY6-84" fmla="*/ 498891 h 647746"/>
              <a:gd name="connsiteX0-85" fmla="*/ 0 w 491130"/>
              <a:gd name="connsiteY0-86" fmla="*/ 498891 h 655448"/>
              <a:gd name="connsiteX1-87" fmla="*/ 196712 w 491130"/>
              <a:gd name="connsiteY1-88" fmla="*/ 655448 h 655448"/>
              <a:gd name="connsiteX2-89" fmla="*/ 491130 w 491130"/>
              <a:gd name="connsiteY2-90" fmla="*/ 0 h 655448"/>
              <a:gd name="connsiteX3-91" fmla="*/ 340715 w 491130"/>
              <a:gd name="connsiteY3-92" fmla="*/ 52323 h 655448"/>
              <a:gd name="connsiteX4-93" fmla="*/ 159489 w 491130"/>
              <a:gd name="connsiteY4-94" fmla="*/ 488258 h 655448"/>
              <a:gd name="connsiteX5-95" fmla="*/ 26818 w 491130"/>
              <a:gd name="connsiteY5-96" fmla="*/ 352102 h 655448"/>
              <a:gd name="connsiteX6-97" fmla="*/ 0 w 491130"/>
              <a:gd name="connsiteY6-98" fmla="*/ 498891 h 6554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91130" h="655448">
                <a:moveTo>
                  <a:pt x="0" y="498891"/>
                </a:moveTo>
                <a:lnTo>
                  <a:pt x="196712" y="655448"/>
                </a:lnTo>
                <a:lnTo>
                  <a:pt x="491130" y="0"/>
                </a:lnTo>
                <a:lnTo>
                  <a:pt x="340715" y="52323"/>
                </a:lnTo>
                <a:lnTo>
                  <a:pt x="159489" y="488258"/>
                </a:lnTo>
                <a:lnTo>
                  <a:pt x="26818" y="352102"/>
                </a:lnTo>
                <a:lnTo>
                  <a:pt x="0" y="49889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p:cNvSpPr/>
          <p:nvPr/>
        </p:nvSpPr>
        <p:spPr>
          <a:xfrm rot="572971">
            <a:off x="7459430" y="2093813"/>
            <a:ext cx="465046" cy="496511"/>
          </a:xfrm>
          <a:custGeom>
            <a:avLst/>
            <a:gdLst>
              <a:gd name="connsiteX0" fmla="*/ 0 w 467833"/>
              <a:gd name="connsiteY0" fmla="*/ 446568 h 595423"/>
              <a:gd name="connsiteX1" fmla="*/ 159489 w 467833"/>
              <a:gd name="connsiteY1" fmla="*/ 595423 h 595423"/>
              <a:gd name="connsiteX2" fmla="*/ 467833 w 467833"/>
              <a:gd name="connsiteY2" fmla="*/ 116958 h 595423"/>
              <a:gd name="connsiteX3" fmla="*/ 350875 w 467833"/>
              <a:gd name="connsiteY3" fmla="*/ 0 h 595423"/>
              <a:gd name="connsiteX4" fmla="*/ 159489 w 467833"/>
              <a:gd name="connsiteY4" fmla="*/ 435935 h 595423"/>
              <a:gd name="connsiteX5" fmla="*/ 31898 w 467833"/>
              <a:gd name="connsiteY5" fmla="*/ 287079 h 595423"/>
              <a:gd name="connsiteX6" fmla="*/ 0 w 467833"/>
              <a:gd name="connsiteY6" fmla="*/ 446568 h 595423"/>
              <a:gd name="connsiteX0-1" fmla="*/ 0 w 467833"/>
              <a:gd name="connsiteY0-2" fmla="*/ 395768 h 544623"/>
              <a:gd name="connsiteX1-3" fmla="*/ 159489 w 467833"/>
              <a:gd name="connsiteY1-4" fmla="*/ 544623 h 544623"/>
              <a:gd name="connsiteX2-5" fmla="*/ 467833 w 467833"/>
              <a:gd name="connsiteY2-6" fmla="*/ 66158 h 544623"/>
              <a:gd name="connsiteX3-7" fmla="*/ 345795 w 467833"/>
              <a:gd name="connsiteY3-8" fmla="*/ 0 h 544623"/>
              <a:gd name="connsiteX4-9" fmla="*/ 159489 w 467833"/>
              <a:gd name="connsiteY4-10" fmla="*/ 385135 h 544623"/>
              <a:gd name="connsiteX5-11" fmla="*/ 31898 w 467833"/>
              <a:gd name="connsiteY5-12" fmla="*/ 236279 h 544623"/>
              <a:gd name="connsiteX6-13" fmla="*/ 0 w 467833"/>
              <a:gd name="connsiteY6-14" fmla="*/ 395768 h 544623"/>
              <a:gd name="connsiteX0-15" fmla="*/ 0 w 538953"/>
              <a:gd name="connsiteY0-16" fmla="*/ 469310 h 618165"/>
              <a:gd name="connsiteX1-17" fmla="*/ 159489 w 538953"/>
              <a:gd name="connsiteY1-18" fmla="*/ 618165 h 618165"/>
              <a:gd name="connsiteX2-19" fmla="*/ 538953 w 538953"/>
              <a:gd name="connsiteY2-20" fmla="*/ 0 h 618165"/>
              <a:gd name="connsiteX3-21" fmla="*/ 345795 w 538953"/>
              <a:gd name="connsiteY3-22" fmla="*/ 73542 h 618165"/>
              <a:gd name="connsiteX4-23" fmla="*/ 159489 w 538953"/>
              <a:gd name="connsiteY4-24" fmla="*/ 458677 h 618165"/>
              <a:gd name="connsiteX5-25" fmla="*/ 31898 w 538953"/>
              <a:gd name="connsiteY5-26" fmla="*/ 309821 h 618165"/>
              <a:gd name="connsiteX6-27" fmla="*/ 0 w 538953"/>
              <a:gd name="connsiteY6-28" fmla="*/ 469310 h 618165"/>
              <a:gd name="connsiteX0-29" fmla="*/ 0 w 538953"/>
              <a:gd name="connsiteY0-30" fmla="*/ 469310 h 618165"/>
              <a:gd name="connsiteX1-31" fmla="*/ 159489 w 538953"/>
              <a:gd name="connsiteY1-32" fmla="*/ 618165 h 618165"/>
              <a:gd name="connsiteX2-33" fmla="*/ 538953 w 538953"/>
              <a:gd name="connsiteY2-34" fmla="*/ 0 h 618165"/>
              <a:gd name="connsiteX3-35" fmla="*/ 345795 w 538953"/>
              <a:gd name="connsiteY3-36" fmla="*/ 73542 h 618165"/>
              <a:gd name="connsiteX4-37" fmla="*/ 159489 w 538953"/>
              <a:gd name="connsiteY4-38" fmla="*/ 458677 h 618165"/>
              <a:gd name="connsiteX5-39" fmla="*/ 31898 w 538953"/>
              <a:gd name="connsiteY5-40" fmla="*/ 201871 h 618165"/>
              <a:gd name="connsiteX6-41" fmla="*/ 0 w 538953"/>
              <a:gd name="connsiteY6-42" fmla="*/ 469310 h 618165"/>
              <a:gd name="connsiteX0-43" fmla="*/ 0 w 538953"/>
              <a:gd name="connsiteY0-44" fmla="*/ 469310 h 618165"/>
              <a:gd name="connsiteX1-45" fmla="*/ 159489 w 538953"/>
              <a:gd name="connsiteY1-46" fmla="*/ 618165 h 618165"/>
              <a:gd name="connsiteX2-47" fmla="*/ 538953 w 538953"/>
              <a:gd name="connsiteY2-48" fmla="*/ 0 h 618165"/>
              <a:gd name="connsiteX3-49" fmla="*/ 345795 w 538953"/>
              <a:gd name="connsiteY3-50" fmla="*/ 73542 h 618165"/>
              <a:gd name="connsiteX4-51" fmla="*/ 159489 w 538953"/>
              <a:gd name="connsiteY4-52" fmla="*/ 458677 h 618165"/>
              <a:gd name="connsiteX5-53" fmla="*/ 26818 w 538953"/>
              <a:gd name="connsiteY5-54" fmla="*/ 322521 h 618165"/>
              <a:gd name="connsiteX6-55" fmla="*/ 0 w 538953"/>
              <a:gd name="connsiteY6-56" fmla="*/ 469310 h 618165"/>
              <a:gd name="connsiteX0-57" fmla="*/ 0 w 538953"/>
              <a:gd name="connsiteY0-58" fmla="*/ 469310 h 618165"/>
              <a:gd name="connsiteX1-59" fmla="*/ 159489 w 538953"/>
              <a:gd name="connsiteY1-60" fmla="*/ 618165 h 618165"/>
              <a:gd name="connsiteX2-61" fmla="*/ 538953 w 538953"/>
              <a:gd name="connsiteY2-62" fmla="*/ 0 h 618165"/>
              <a:gd name="connsiteX3-63" fmla="*/ 340715 w 538953"/>
              <a:gd name="connsiteY3-64" fmla="*/ 22742 h 618165"/>
              <a:gd name="connsiteX4-65" fmla="*/ 159489 w 538953"/>
              <a:gd name="connsiteY4-66" fmla="*/ 458677 h 618165"/>
              <a:gd name="connsiteX5-67" fmla="*/ 26818 w 538953"/>
              <a:gd name="connsiteY5-68" fmla="*/ 322521 h 618165"/>
              <a:gd name="connsiteX6-69" fmla="*/ 0 w 538953"/>
              <a:gd name="connsiteY6-70" fmla="*/ 469310 h 618165"/>
              <a:gd name="connsiteX0-71" fmla="*/ 0 w 491130"/>
              <a:gd name="connsiteY0-72" fmla="*/ 498891 h 647746"/>
              <a:gd name="connsiteX1-73" fmla="*/ 159489 w 491130"/>
              <a:gd name="connsiteY1-74" fmla="*/ 647746 h 647746"/>
              <a:gd name="connsiteX2-75" fmla="*/ 491130 w 491130"/>
              <a:gd name="connsiteY2-76" fmla="*/ 0 h 647746"/>
              <a:gd name="connsiteX3-77" fmla="*/ 340715 w 491130"/>
              <a:gd name="connsiteY3-78" fmla="*/ 52323 h 647746"/>
              <a:gd name="connsiteX4-79" fmla="*/ 159489 w 491130"/>
              <a:gd name="connsiteY4-80" fmla="*/ 488258 h 647746"/>
              <a:gd name="connsiteX5-81" fmla="*/ 26818 w 491130"/>
              <a:gd name="connsiteY5-82" fmla="*/ 352102 h 647746"/>
              <a:gd name="connsiteX6-83" fmla="*/ 0 w 491130"/>
              <a:gd name="connsiteY6-84" fmla="*/ 498891 h 647746"/>
              <a:gd name="connsiteX0-85" fmla="*/ 0 w 491130"/>
              <a:gd name="connsiteY0-86" fmla="*/ 498891 h 655448"/>
              <a:gd name="connsiteX1-87" fmla="*/ 196712 w 491130"/>
              <a:gd name="connsiteY1-88" fmla="*/ 655448 h 655448"/>
              <a:gd name="connsiteX2-89" fmla="*/ 491130 w 491130"/>
              <a:gd name="connsiteY2-90" fmla="*/ 0 h 655448"/>
              <a:gd name="connsiteX3-91" fmla="*/ 340715 w 491130"/>
              <a:gd name="connsiteY3-92" fmla="*/ 52323 h 655448"/>
              <a:gd name="connsiteX4-93" fmla="*/ 159489 w 491130"/>
              <a:gd name="connsiteY4-94" fmla="*/ 488258 h 655448"/>
              <a:gd name="connsiteX5-95" fmla="*/ 26818 w 491130"/>
              <a:gd name="connsiteY5-96" fmla="*/ 352102 h 655448"/>
              <a:gd name="connsiteX6-97" fmla="*/ 0 w 491130"/>
              <a:gd name="connsiteY6-98" fmla="*/ 498891 h 6554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91130" h="655448">
                <a:moveTo>
                  <a:pt x="0" y="498891"/>
                </a:moveTo>
                <a:lnTo>
                  <a:pt x="196712" y="655448"/>
                </a:lnTo>
                <a:lnTo>
                  <a:pt x="491130" y="0"/>
                </a:lnTo>
                <a:lnTo>
                  <a:pt x="340715" y="52323"/>
                </a:lnTo>
                <a:lnTo>
                  <a:pt x="159489" y="488258"/>
                </a:lnTo>
                <a:lnTo>
                  <a:pt x="26818" y="352102"/>
                </a:lnTo>
                <a:lnTo>
                  <a:pt x="0" y="49889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5750"/>
            <a:ext cx="7315200" cy="460375"/>
          </a:xfrm>
          <a:prstGeom prst="rect">
            <a:avLst/>
          </a:prstGeom>
          <a:noFill/>
        </p:spPr>
        <p:txBody>
          <a:bodyPr wrap="square" rtlCol="0">
            <a:spAutoFit/>
          </a:bodyPr>
          <a:lstStyle/>
          <a:p>
            <a:r>
              <a:rPr lang="zh-CN" sz="2400" b="1" dirty="0"/>
              <a:t>流水线与端到端</a:t>
            </a:r>
            <a:endParaRPr lang="zh-CN" sz="2400" b="1" dirty="0"/>
          </a:p>
        </p:txBody>
      </p:sp>
      <p:sp>
        <p:nvSpPr>
          <p:cNvPr id="3" name="TextBox 2"/>
          <p:cNvSpPr txBox="1"/>
          <p:nvPr/>
        </p:nvSpPr>
        <p:spPr>
          <a:xfrm>
            <a:off x="381000" y="738485"/>
            <a:ext cx="8305800" cy="368300"/>
          </a:xfrm>
          <a:prstGeom prst="rect">
            <a:avLst/>
          </a:prstGeom>
          <a:noFill/>
        </p:spPr>
        <p:txBody>
          <a:bodyPr wrap="square" rtlCol="0">
            <a:spAutoFit/>
          </a:bodyPr>
          <a:lstStyle/>
          <a:p>
            <a:pPr indent="0">
              <a:buFont typeface="+mj-lt"/>
              <a:buNone/>
            </a:pPr>
            <a:r>
              <a:rPr lang="en-US" b="1" dirty="0">
                <a:latin typeface="仿宋" panose="02010609060101010101" charset="-122"/>
                <a:ea typeface="仿宋" panose="02010609060101010101" charset="-122"/>
              </a:rPr>
              <a:t>假设你正在构建一个语音识别系统，你的系统可能需要三个组件：</a:t>
            </a:r>
            <a:endParaRPr lang="en-US" b="1" dirty="0">
              <a:latin typeface="仿宋" panose="02010609060101010101" charset="-122"/>
              <a:ea typeface="仿宋" panose="020106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1231265" y="1038225"/>
            <a:ext cx="5370195" cy="1037590"/>
          </a:xfrm>
          <a:prstGeom prst="rect">
            <a:avLst/>
          </a:prstGeom>
        </p:spPr>
      </p:pic>
      <p:sp>
        <p:nvSpPr>
          <p:cNvPr id="5" name="TextBox 2"/>
          <p:cNvSpPr txBox="1"/>
          <p:nvPr/>
        </p:nvSpPr>
        <p:spPr>
          <a:xfrm>
            <a:off x="280035" y="2033250"/>
            <a:ext cx="8305800" cy="2584450"/>
          </a:xfrm>
          <a:prstGeom prst="rect">
            <a:avLst/>
          </a:prstGeom>
          <a:noFill/>
        </p:spPr>
        <p:txBody>
          <a:bodyPr wrap="square" rtlCol="0">
            <a:spAutoFit/>
          </a:bodyPr>
          <a:p>
            <a:pPr indent="0">
              <a:buFont typeface="+mj-lt"/>
              <a:buNone/>
            </a:pPr>
            <a:r>
              <a:rPr lang="en-US" b="1" dirty="0">
                <a:latin typeface="仿宋" panose="02010609060101010101" charset="-122"/>
                <a:ea typeface="仿宋" panose="02010609060101010101" charset="-122"/>
                <a:cs typeface="仿宋" panose="02010609060101010101" charset="-122"/>
              </a:rPr>
              <a:t>它们的工作形式如下：</a:t>
            </a:r>
            <a:endParaRPr lang="en-US" b="1" dirty="0">
              <a:latin typeface="仿宋" panose="02010609060101010101" charset="-122"/>
              <a:ea typeface="仿宋" panose="02010609060101010101" charset="-122"/>
              <a:cs typeface="仿宋" panose="02010609060101010101" charset="-122"/>
            </a:endParaRPr>
          </a:p>
          <a:p>
            <a:pPr indent="0">
              <a:buFont typeface="+mj-lt"/>
              <a:buNone/>
            </a:pPr>
            <a:r>
              <a:rPr lang="en-US" b="1" dirty="0">
                <a:latin typeface="仿宋" panose="02010609060101010101" charset="-122"/>
                <a:ea typeface="仿宋" panose="02010609060101010101" charset="-122"/>
                <a:cs typeface="仿宋" panose="02010609060101010101" charset="-122"/>
              </a:rPr>
              <a:t>1. 计算特征（compute features）：提取人工设计的特征，如 MFCC （Mel-frequencycepstrum coefficients，频谱系数）特征，以此来试图捕捉对话的内容，而忽略不太相关的属性，比如说话者的音高。</a:t>
            </a:r>
            <a:endParaRPr lang="en-US" b="1" dirty="0">
              <a:latin typeface="仿宋" panose="02010609060101010101" charset="-122"/>
              <a:ea typeface="仿宋" panose="02010609060101010101" charset="-122"/>
              <a:cs typeface="仿宋" panose="02010609060101010101" charset="-122"/>
            </a:endParaRPr>
          </a:p>
          <a:p>
            <a:pPr indent="0">
              <a:buFont typeface="+mj-lt"/>
              <a:buNone/>
            </a:pPr>
            <a:r>
              <a:rPr lang="en-US" b="1" dirty="0">
                <a:latin typeface="仿宋" panose="02010609060101010101" charset="-122"/>
                <a:ea typeface="仿宋" panose="02010609060101010101" charset="-122"/>
                <a:cs typeface="仿宋" panose="02010609060101010101" charset="-122"/>
              </a:rPr>
              <a:t>2. 音素识别器（phoneme recognizer）：一些语言学家人为，有一些基本的声音单元叫做 “音素” 。 例如， “keep” 中的 “k” 和 “cake” 中的 “c” 是相同的音素，而这个系统试图识别音频片段中的音素。</a:t>
            </a:r>
            <a:endParaRPr lang="en-US" b="1" dirty="0">
              <a:latin typeface="仿宋" panose="02010609060101010101" charset="-122"/>
              <a:ea typeface="仿宋" panose="02010609060101010101" charset="-122"/>
              <a:cs typeface="仿宋" panose="02010609060101010101" charset="-122"/>
            </a:endParaRPr>
          </a:p>
          <a:p>
            <a:pPr indent="0">
              <a:buFont typeface="+mj-lt"/>
              <a:buNone/>
            </a:pPr>
            <a:r>
              <a:rPr lang="en-US" b="1" dirty="0">
                <a:latin typeface="仿宋" panose="02010609060101010101" charset="-122"/>
                <a:ea typeface="仿宋" panose="02010609060101010101" charset="-122"/>
                <a:cs typeface="仿宋" panose="02010609060101010101" charset="-122"/>
              </a:rPr>
              <a:t>3. 最终识别器（final recognizer）：以已识别音素的序列为序，并试着将它们串在一起，形成转录输出。</a:t>
            </a:r>
            <a:endParaRPr lang="en-US" b="1" dirty="0">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695940"/>
            <a:ext cx="8305800" cy="922020"/>
          </a:xfrm>
          <a:prstGeom prst="rect">
            <a:avLst/>
          </a:prstGeom>
          <a:noFill/>
        </p:spPr>
        <p:txBody>
          <a:bodyPr wrap="square" rtlCol="0">
            <a:spAutoFit/>
          </a:bodyPr>
          <a:lstStyle/>
          <a:p>
            <a:pPr indent="0">
              <a:buFont typeface="+mj-lt"/>
              <a:buNone/>
            </a:pPr>
            <a:r>
              <a:rPr lang="en-US" b="1" dirty="0">
                <a:latin typeface="仿宋" panose="02010609060101010101" charset="-122"/>
                <a:ea typeface="仿宋" panose="02010609060101010101" charset="-122"/>
                <a:cs typeface="仿宋" panose="02010609060101010101" charset="-122"/>
              </a:rPr>
              <a:t>最近的趋势更倾向于用一种单一的学习算法取代此类流水线。该任务的端到端学习算法只需输入一个原始的</a:t>
            </a:r>
            <a:r>
              <a:rPr lang="zh-CN" altLang="en-US" b="1" dirty="0">
                <a:latin typeface="仿宋" panose="02010609060101010101" charset="-122"/>
                <a:ea typeface="仿宋" panose="02010609060101010101" charset="-122"/>
                <a:cs typeface="仿宋" panose="02010609060101010101" charset="-122"/>
              </a:rPr>
              <a:t>音频</a:t>
            </a:r>
            <a:r>
              <a:rPr lang="en-US" b="1" dirty="0">
                <a:latin typeface="仿宋" panose="02010609060101010101" charset="-122"/>
                <a:ea typeface="仿宋" panose="02010609060101010101" charset="-122"/>
                <a:cs typeface="仿宋" panose="02010609060101010101" charset="-122"/>
              </a:rPr>
              <a:t> ，</a:t>
            </a:r>
            <a:r>
              <a:rPr lang="en-US" b="1" dirty="0">
                <a:latin typeface="黑体" panose="02010609060101010101" charset="-122"/>
                <a:ea typeface="黑体" panose="02010609060101010101" charset="-122"/>
              </a:rPr>
              <a:t>端到端系统</a:t>
            </a:r>
            <a:r>
              <a:rPr lang="en-US" b="1" dirty="0">
                <a:latin typeface="仿宋" panose="02010609060101010101" charset="-122"/>
                <a:ea typeface="仿宋" panose="02010609060101010101" charset="-122"/>
              </a:rPr>
              <a:t>可能会输入一个音频片段，并尝试直接输出文字记录</a:t>
            </a:r>
            <a:r>
              <a:rPr lang="zh-CN" altLang="en-US" b="1" dirty="0">
                <a:latin typeface="仿宋" panose="02010609060101010101" charset="-122"/>
                <a:ea typeface="仿宋" panose="02010609060101010101" charset="-122"/>
              </a:rPr>
              <a:t>。</a:t>
            </a:r>
            <a:endParaRPr lang="zh-CN" altLang="en-US" b="1" dirty="0">
              <a:latin typeface="仿宋" panose="02010609060101010101" charset="-122"/>
              <a:ea typeface="仿宋" panose="02010609060101010101" charset="-122"/>
            </a:endParaRPr>
          </a:p>
        </p:txBody>
      </p:sp>
      <p:sp>
        <p:nvSpPr>
          <p:cNvPr id="5" name="TextBox 2"/>
          <p:cNvSpPr txBox="1"/>
          <p:nvPr/>
        </p:nvSpPr>
        <p:spPr>
          <a:xfrm>
            <a:off x="294640" y="2595225"/>
            <a:ext cx="8305800" cy="1753235"/>
          </a:xfrm>
          <a:prstGeom prst="rect">
            <a:avLst/>
          </a:prstGeom>
          <a:noFill/>
        </p:spPr>
        <p:txBody>
          <a:bodyPr wrap="square" rtlCol="0">
            <a:spAutoFit/>
          </a:bodyPr>
          <a:p>
            <a:pPr indent="0">
              <a:buFont typeface="+mj-lt"/>
              <a:buNone/>
            </a:pPr>
            <a:r>
              <a:rPr lang="en-US" b="1" dirty="0">
                <a:latin typeface="仿宋" panose="02010609060101010101" charset="-122"/>
                <a:ea typeface="仿宋" panose="02010609060101010101" charset="-122"/>
                <a:cs typeface="仿宋" panose="02010609060101010101" charset="-122"/>
              </a:rPr>
              <a:t>神经网络通常用于端到端学习系统，“端到端” 这个术语指的是我们要求学习算法直接从输入得到期望的输出，即学习算法将系统的 “输入端” 连接到 “输出端”。</a:t>
            </a:r>
            <a:endParaRPr lang="en-US" b="1" dirty="0">
              <a:latin typeface="仿宋" panose="02010609060101010101" charset="-122"/>
              <a:ea typeface="仿宋" panose="02010609060101010101" charset="-122"/>
              <a:cs typeface="仿宋" panose="02010609060101010101" charset="-122"/>
            </a:endParaRPr>
          </a:p>
          <a:p>
            <a:pPr indent="0">
              <a:buFont typeface="+mj-lt"/>
              <a:buNone/>
            </a:pPr>
            <a:endParaRPr lang="en-US" b="1" dirty="0">
              <a:latin typeface="仿宋" panose="02010609060101010101" charset="-122"/>
              <a:ea typeface="仿宋" panose="02010609060101010101" charset="-122"/>
              <a:cs typeface="仿宋" panose="02010609060101010101" charset="-122"/>
            </a:endParaRPr>
          </a:p>
          <a:p>
            <a:pPr indent="0">
              <a:buFont typeface="+mj-lt"/>
              <a:buNone/>
            </a:pPr>
            <a:r>
              <a:rPr lang="en-US" b="1" dirty="0">
                <a:latin typeface="仿宋" panose="02010609060101010101" charset="-122"/>
                <a:ea typeface="仿宋" panose="02010609060101010101" charset="-122"/>
                <a:cs typeface="仿宋" panose="02010609060101010101" charset="-122"/>
              </a:rPr>
              <a:t>在数据量十分丰富的问题上，端到端系统往往很奏效，但它并不总是一个很好的选择。</a:t>
            </a:r>
            <a:endParaRPr lang="en-US" b="1" dirty="0">
              <a:latin typeface="仿宋" panose="02010609060101010101" charset="-122"/>
              <a:ea typeface="仿宋" panose="02010609060101010101" charset="-122"/>
              <a:cs typeface="仿宋" panose="02010609060101010101" charset="-122"/>
            </a:endParaRPr>
          </a:p>
        </p:txBody>
      </p:sp>
      <p:sp>
        <p:nvSpPr>
          <p:cNvPr id="6" name="TextBox 1"/>
          <p:cNvSpPr txBox="1"/>
          <p:nvPr/>
        </p:nvSpPr>
        <p:spPr>
          <a:xfrm>
            <a:off x="381000" y="235585"/>
            <a:ext cx="7315200" cy="460375"/>
          </a:xfrm>
          <a:prstGeom prst="rect">
            <a:avLst/>
          </a:prstGeom>
          <a:noFill/>
        </p:spPr>
        <p:txBody>
          <a:bodyPr wrap="square" rtlCol="0">
            <a:spAutoFit/>
          </a:bodyPr>
          <a:p>
            <a:r>
              <a:rPr lang="zh-CN" sz="2400" b="1" dirty="0"/>
              <a:t>流水线与端到端</a:t>
            </a:r>
            <a:endParaRPr lang="zh-CN" sz="2400" b="1" dirty="0"/>
          </a:p>
        </p:txBody>
      </p:sp>
      <p:pic>
        <p:nvPicPr>
          <p:cNvPr id="7" name="图片 6"/>
          <p:cNvPicPr>
            <a:picLocks noChangeAspect="1"/>
          </p:cNvPicPr>
          <p:nvPr/>
        </p:nvPicPr>
        <p:blipFill>
          <a:blip r:embed="rId1"/>
          <a:stretch>
            <a:fillRect/>
          </a:stretch>
        </p:blipFill>
        <p:spPr>
          <a:xfrm>
            <a:off x="2556510" y="1618615"/>
            <a:ext cx="3137535" cy="739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1350625"/>
            <a:ext cx="8305800" cy="3415030"/>
          </a:xfrm>
          <a:prstGeom prst="rect">
            <a:avLst/>
          </a:prstGeom>
          <a:noFill/>
        </p:spPr>
        <p:txBody>
          <a:bodyPr wrap="square" rtlCol="0">
            <a:spAutoFit/>
          </a:bodyPr>
          <a:lstStyle/>
          <a:p>
            <a:pPr indent="0">
              <a:buFont typeface="+mj-lt"/>
              <a:buNone/>
            </a:pPr>
            <a:r>
              <a:rPr b="1" dirty="0">
                <a:latin typeface="仿宋" panose="02010609060101010101" charset="-122"/>
                <a:ea typeface="仿宋" panose="02010609060101010101" charset="-122"/>
                <a:cs typeface="仿宋" panose="02010609060101010101" charset="-122"/>
              </a:rPr>
              <a:t>流水线中的许多部分都是 “人工设计” 的：</a:t>
            </a:r>
            <a:endParaRPr b="1" dirty="0">
              <a:latin typeface="仿宋" panose="02010609060101010101" charset="-122"/>
              <a:ea typeface="仿宋" panose="02010609060101010101" charset="-122"/>
              <a:cs typeface="仿宋" panose="02010609060101010101" charset="-122"/>
            </a:endParaRPr>
          </a:p>
          <a:p>
            <a:pPr indent="0">
              <a:buFont typeface="+mj-lt"/>
              <a:buNone/>
            </a:pPr>
            <a:r>
              <a:rPr b="1" dirty="0">
                <a:latin typeface="仿宋" panose="02010609060101010101" charset="-122"/>
                <a:ea typeface="仿宋" panose="02010609060101010101" charset="-122"/>
                <a:cs typeface="仿宋" panose="02010609060101010101" charset="-122"/>
              </a:rPr>
              <a:t>● 频谱系数即是一套经过人工设计的特征。尽管它们提供了对音频输入的一种合理归纳，但也通过抛出一些信息简化了输入信号。</a:t>
            </a:r>
            <a:endParaRPr b="1" dirty="0">
              <a:latin typeface="仿宋" panose="02010609060101010101" charset="-122"/>
              <a:ea typeface="仿宋" panose="02010609060101010101" charset="-122"/>
              <a:cs typeface="仿宋" panose="02010609060101010101" charset="-122"/>
            </a:endParaRPr>
          </a:p>
          <a:p>
            <a:pPr indent="0">
              <a:buFont typeface="+mj-lt"/>
              <a:buNone/>
            </a:pPr>
            <a:r>
              <a:rPr b="1" dirty="0">
                <a:latin typeface="仿宋" panose="02010609060101010101" charset="-122"/>
                <a:ea typeface="仿宋" panose="02010609060101010101" charset="-122"/>
                <a:cs typeface="仿宋" panose="02010609060101010101" charset="-122"/>
              </a:rPr>
              <a:t>● 音素是语言学家的发明，作为说话声音的一种不完备的表示。在某种意义上，音素是对现实语音很差的近似，因此迫使算法使用音素进行表示将限制语音系统的性能。这些人工设计的成分限制了语音系统的潜在性能，然而这样做也有一些</a:t>
            </a:r>
            <a:endParaRPr b="1" dirty="0">
              <a:latin typeface="仿宋" panose="02010609060101010101" charset="-122"/>
              <a:ea typeface="仿宋" panose="02010609060101010101" charset="-122"/>
              <a:cs typeface="仿宋" panose="02010609060101010101" charset="-122"/>
            </a:endParaRPr>
          </a:p>
          <a:p>
            <a:pPr indent="0">
              <a:buFont typeface="+mj-lt"/>
              <a:buNone/>
            </a:pPr>
            <a:endParaRPr b="1" dirty="0">
              <a:latin typeface="仿宋" panose="02010609060101010101" charset="-122"/>
              <a:ea typeface="仿宋" panose="02010609060101010101" charset="-122"/>
              <a:cs typeface="仿宋" panose="02010609060101010101" charset="-122"/>
            </a:endParaRPr>
          </a:p>
          <a:p>
            <a:pPr indent="0">
              <a:buFont typeface="+mj-lt"/>
              <a:buNone/>
            </a:pPr>
            <a:r>
              <a:rPr b="1" dirty="0">
                <a:latin typeface="仿宋" panose="02010609060101010101" charset="-122"/>
                <a:ea typeface="仿宋" panose="02010609060101010101" charset="-122"/>
                <a:cs typeface="仿宋" panose="02010609060101010101" charset="-122"/>
              </a:rPr>
              <a:t>优点：</a:t>
            </a:r>
            <a:endParaRPr b="1" dirty="0">
              <a:latin typeface="仿宋" panose="02010609060101010101" charset="-122"/>
              <a:ea typeface="仿宋" panose="02010609060101010101" charset="-122"/>
              <a:cs typeface="仿宋" panose="02010609060101010101" charset="-122"/>
            </a:endParaRPr>
          </a:p>
          <a:p>
            <a:pPr indent="0">
              <a:buFont typeface="+mj-lt"/>
              <a:buNone/>
            </a:pPr>
            <a:r>
              <a:rPr b="1" dirty="0">
                <a:latin typeface="仿宋" panose="02010609060101010101" charset="-122"/>
                <a:ea typeface="仿宋" panose="02010609060101010101" charset="-122"/>
                <a:cs typeface="仿宋" panose="02010609060101010101" charset="-122"/>
              </a:rPr>
              <a:t>● 频谱系数的特性对于处理一些不影响内容的音频属性是很有效的，比如说话者的音高。因此它们有助于讲话学习算法面临的问题。 </a:t>
            </a:r>
            <a:endParaRPr b="1" dirty="0">
              <a:latin typeface="仿宋" panose="02010609060101010101" charset="-122"/>
              <a:ea typeface="仿宋" panose="02010609060101010101" charset="-122"/>
              <a:cs typeface="仿宋" panose="02010609060101010101" charset="-122"/>
            </a:endParaRPr>
          </a:p>
          <a:p>
            <a:pPr indent="0">
              <a:buFont typeface="+mj-lt"/>
              <a:buNone/>
            </a:pPr>
            <a:r>
              <a:rPr b="1" dirty="0">
                <a:latin typeface="仿宋" panose="02010609060101010101" charset="-122"/>
                <a:ea typeface="仿宋" panose="02010609060101010101" charset="-122"/>
                <a:cs typeface="仿宋" panose="02010609060101010101" charset="-122"/>
              </a:rPr>
              <a:t>● 在一定程度上，音素是一种合理的语音表示方法，它们也可以帮助学习算法理解基本的声音成分，从而提高其性能。</a:t>
            </a:r>
            <a:endParaRPr b="1" dirty="0">
              <a:latin typeface="仿宋" panose="02010609060101010101" charset="-122"/>
              <a:ea typeface="仿宋" panose="02010609060101010101" charset="-122"/>
              <a:cs typeface="仿宋" panose="02010609060101010101" charset="-122"/>
            </a:endParaRPr>
          </a:p>
        </p:txBody>
      </p:sp>
      <p:sp>
        <p:nvSpPr>
          <p:cNvPr id="6" name="TextBox 1"/>
          <p:cNvSpPr txBox="1"/>
          <p:nvPr/>
        </p:nvSpPr>
        <p:spPr>
          <a:xfrm>
            <a:off x="381000" y="235585"/>
            <a:ext cx="7315200" cy="460375"/>
          </a:xfrm>
          <a:prstGeom prst="rect">
            <a:avLst/>
          </a:prstGeom>
          <a:noFill/>
        </p:spPr>
        <p:txBody>
          <a:bodyPr wrap="square" rtlCol="0">
            <a:spAutoFit/>
          </a:bodyPr>
          <a:p>
            <a:r>
              <a:rPr lang="zh-CN" sz="2400" b="1" dirty="0"/>
              <a:t>流水线优点：</a:t>
            </a:r>
            <a:endParaRPr lang="en-US" altLang="zh-CN" sz="2400" b="1" dirty="0"/>
          </a:p>
        </p:txBody>
      </p:sp>
      <p:pic>
        <p:nvPicPr>
          <p:cNvPr id="4" name="图片 3"/>
          <p:cNvPicPr>
            <a:picLocks noChangeAspect="1"/>
          </p:cNvPicPr>
          <p:nvPr>
            <p:custDataLst>
              <p:tags r:id="rId1"/>
            </p:custDataLst>
          </p:nvPr>
        </p:nvPicPr>
        <p:blipFill>
          <a:blip r:embed="rId2"/>
          <a:stretch>
            <a:fillRect/>
          </a:stretch>
        </p:blipFill>
        <p:spPr>
          <a:xfrm>
            <a:off x="3223260" y="235585"/>
            <a:ext cx="5370195" cy="1037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1350625"/>
            <a:ext cx="8305800" cy="2861310"/>
          </a:xfrm>
          <a:prstGeom prst="rect">
            <a:avLst/>
          </a:prstGeom>
          <a:noFill/>
        </p:spPr>
        <p:txBody>
          <a:bodyPr wrap="square" rtlCol="0">
            <a:spAutoFit/>
          </a:bodyPr>
          <a:lstStyle/>
          <a:p>
            <a:pPr indent="0">
              <a:buFont typeface="+mj-lt"/>
              <a:buNone/>
            </a:pPr>
            <a:r>
              <a:rPr b="1" dirty="0">
                <a:latin typeface="仿宋" panose="02010609060101010101" charset="-122"/>
                <a:ea typeface="仿宋" panose="02010609060101010101" charset="-122"/>
                <a:cs typeface="仿宋" panose="02010609060101010101" charset="-122"/>
              </a:rPr>
              <a:t>端到端系统缺乏人工设计知识，因此当训练集很小的时候，它的表现可能比人工设计的流水线更加糟糕</a:t>
            </a:r>
            <a:r>
              <a:rPr lang="zh-CN" b="1" dirty="0">
                <a:latin typeface="仿宋" panose="02010609060101010101" charset="-122"/>
                <a:ea typeface="仿宋" panose="02010609060101010101" charset="-122"/>
                <a:cs typeface="仿宋" panose="02010609060101010101" charset="-122"/>
              </a:rPr>
              <a:t>。</a:t>
            </a:r>
            <a:endParaRPr lang="zh-CN" b="1" dirty="0">
              <a:latin typeface="仿宋" panose="02010609060101010101" charset="-122"/>
              <a:ea typeface="仿宋" panose="02010609060101010101" charset="-122"/>
              <a:cs typeface="仿宋" panose="02010609060101010101" charset="-122"/>
            </a:endParaRPr>
          </a:p>
          <a:p>
            <a:pPr indent="0">
              <a:buFont typeface="+mj-lt"/>
              <a:buNone/>
            </a:pPr>
            <a:endParaRPr b="1" dirty="0">
              <a:latin typeface="仿宋" panose="02010609060101010101" charset="-122"/>
              <a:ea typeface="仿宋" panose="02010609060101010101" charset="-122"/>
              <a:cs typeface="仿宋" panose="02010609060101010101" charset="-122"/>
            </a:endParaRPr>
          </a:p>
          <a:p>
            <a:pPr indent="0">
              <a:buFont typeface="+mj-lt"/>
              <a:buNone/>
            </a:pPr>
            <a:r>
              <a:rPr b="1" dirty="0">
                <a:latin typeface="仿宋" panose="02010609060101010101" charset="-122"/>
                <a:ea typeface="仿宋" panose="02010609060101010101" charset="-122"/>
                <a:cs typeface="仿宋" panose="02010609060101010101" charset="-122"/>
              </a:rPr>
              <a:t>然而当训练集很大时，它不会收到频谱系数或者语音表示方法的限制。如果学习算法是一个足够大的神经网络，且喂进去许多的训练数据，就有可能做得更好，甚至达到最优错误率。</a:t>
            </a:r>
            <a:endParaRPr b="1" dirty="0">
              <a:latin typeface="仿宋" panose="02010609060101010101" charset="-122"/>
              <a:ea typeface="仿宋" panose="02010609060101010101" charset="-122"/>
              <a:cs typeface="仿宋" panose="02010609060101010101" charset="-122"/>
            </a:endParaRPr>
          </a:p>
          <a:p>
            <a:pPr indent="0">
              <a:buFont typeface="+mj-lt"/>
              <a:buNone/>
            </a:pPr>
            <a:endParaRPr b="1" dirty="0">
              <a:latin typeface="仿宋" panose="02010609060101010101" charset="-122"/>
              <a:ea typeface="仿宋" panose="02010609060101010101" charset="-122"/>
              <a:cs typeface="仿宋" panose="02010609060101010101" charset="-122"/>
            </a:endParaRPr>
          </a:p>
          <a:p>
            <a:pPr indent="0">
              <a:buFont typeface="+mj-lt"/>
              <a:buNone/>
            </a:pPr>
            <a:r>
              <a:rPr b="1" dirty="0">
                <a:latin typeface="仿宋" panose="02010609060101010101" charset="-122"/>
                <a:ea typeface="仿宋" panose="02010609060101010101" charset="-122"/>
                <a:cs typeface="仿宋" panose="02010609060101010101" charset="-122"/>
              </a:rPr>
              <a:t>端到端学习系统在 “两端” —— 输入端和输出端拥有大量标记数据时，往往做得更好。在这个例子中，我们需要一个大数据集（包含&lt;音频,文本&gt;对）。当这种类型的数据不可用时，使用端到端学习则需非常谨慎。</a:t>
            </a:r>
            <a:endParaRPr b="1" dirty="0">
              <a:latin typeface="仿宋" panose="02010609060101010101" charset="-122"/>
              <a:ea typeface="仿宋" panose="02010609060101010101" charset="-122"/>
              <a:cs typeface="仿宋" panose="02010609060101010101" charset="-122"/>
            </a:endParaRPr>
          </a:p>
        </p:txBody>
      </p:sp>
      <p:sp>
        <p:nvSpPr>
          <p:cNvPr id="6" name="TextBox 1"/>
          <p:cNvSpPr txBox="1"/>
          <p:nvPr/>
        </p:nvSpPr>
        <p:spPr>
          <a:xfrm>
            <a:off x="189865" y="73660"/>
            <a:ext cx="3586480" cy="460375"/>
          </a:xfrm>
          <a:prstGeom prst="rect">
            <a:avLst/>
          </a:prstGeom>
          <a:noFill/>
        </p:spPr>
        <p:txBody>
          <a:bodyPr wrap="square" rtlCol="0">
            <a:spAutoFit/>
          </a:bodyPr>
          <a:p>
            <a:r>
              <a:rPr lang="zh-CN" sz="2400" b="1" dirty="0"/>
              <a:t>端到端</a:t>
            </a:r>
            <a:r>
              <a:rPr lang="zh-CN" sz="1600" b="1" dirty="0">
                <a:latin typeface="仿宋" panose="02010609060101010101" charset="-122"/>
                <a:ea typeface="仿宋" panose="02010609060101010101" charset="-122"/>
              </a:rPr>
              <a:t>（如神经网络）</a:t>
            </a:r>
            <a:r>
              <a:rPr lang="zh-CN" sz="2400" b="1" dirty="0"/>
              <a:t>优点：</a:t>
            </a:r>
            <a:endParaRPr lang="en-US" altLang="zh-CN" sz="2400" b="1" dirty="0"/>
          </a:p>
        </p:txBody>
      </p:sp>
      <p:pic>
        <p:nvPicPr>
          <p:cNvPr id="4" name="图片 3"/>
          <p:cNvPicPr>
            <a:picLocks noChangeAspect="1"/>
          </p:cNvPicPr>
          <p:nvPr>
            <p:custDataLst>
              <p:tags r:id="rId1"/>
            </p:custDataLst>
          </p:nvPr>
        </p:nvPicPr>
        <p:blipFill>
          <a:blip r:embed="rId2"/>
          <a:stretch>
            <a:fillRect/>
          </a:stretch>
        </p:blipFill>
        <p:spPr>
          <a:xfrm>
            <a:off x="3715385" y="434340"/>
            <a:ext cx="5370195" cy="1037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3235" y="645775"/>
            <a:ext cx="8305800" cy="1476375"/>
          </a:xfrm>
          <a:prstGeom prst="rect">
            <a:avLst/>
          </a:prstGeom>
          <a:noFill/>
        </p:spPr>
        <p:txBody>
          <a:bodyPr wrap="square" rtlCol="0">
            <a:spAutoFit/>
          </a:bodyPr>
          <a:lstStyle/>
          <a:p>
            <a:pPr indent="0">
              <a:buFont typeface="+mj-lt"/>
              <a:buNone/>
            </a:pPr>
            <a:r>
              <a:rPr b="1" dirty="0">
                <a:latin typeface="仿宋" panose="02010609060101010101" charset="-122"/>
                <a:ea typeface="仿宋" panose="02010609060101010101" charset="-122"/>
                <a:cs typeface="仿宋" panose="02010609060101010101" charset="-122"/>
              </a:rPr>
              <a:t>一个图像分类算法可以输入一个图像 x ，并输出一个表示对象类别的整数。那么一个算法可以输出一个完整的句子来对图像进行描述吗？</a:t>
            </a:r>
            <a:endParaRPr b="1" dirty="0">
              <a:latin typeface="仿宋" panose="02010609060101010101" charset="-122"/>
              <a:ea typeface="仿宋" panose="02010609060101010101" charset="-122"/>
              <a:cs typeface="仿宋" panose="02010609060101010101" charset="-122"/>
            </a:endParaRPr>
          </a:p>
          <a:p>
            <a:pPr indent="0">
              <a:buFont typeface="+mj-lt"/>
              <a:buNone/>
            </a:pPr>
            <a:endParaRPr b="1" dirty="0">
              <a:latin typeface="仿宋" panose="02010609060101010101" charset="-122"/>
              <a:ea typeface="仿宋" panose="02010609060101010101" charset="-122"/>
              <a:cs typeface="仿宋" panose="02010609060101010101" charset="-122"/>
            </a:endParaRPr>
          </a:p>
          <a:p>
            <a:pPr indent="0">
              <a:buFont typeface="+mj-lt"/>
              <a:buNone/>
            </a:pPr>
            <a:endParaRPr b="1" dirty="0">
              <a:latin typeface="仿宋" panose="02010609060101010101" charset="-122"/>
              <a:ea typeface="仿宋" panose="02010609060101010101" charset="-122"/>
              <a:cs typeface="仿宋" panose="02010609060101010101" charset="-122"/>
            </a:endParaRPr>
          </a:p>
          <a:p>
            <a:pPr indent="0">
              <a:buFont typeface="+mj-lt"/>
              <a:buNone/>
            </a:pPr>
            <a:r>
              <a:rPr b="1" dirty="0">
                <a:latin typeface="仿宋" panose="02010609060101010101" charset="-122"/>
                <a:ea typeface="仿宋" panose="02010609060101010101" charset="-122"/>
                <a:cs typeface="仿宋" panose="02010609060101010101" charset="-122"/>
              </a:rPr>
              <a:t>x =</a:t>
            </a:r>
            <a:endParaRPr b="1" dirty="0">
              <a:latin typeface="仿宋" panose="02010609060101010101" charset="-122"/>
              <a:ea typeface="仿宋" panose="02010609060101010101" charset="-122"/>
              <a:cs typeface="仿宋" panose="02010609060101010101" charset="-122"/>
            </a:endParaRPr>
          </a:p>
        </p:txBody>
      </p:sp>
      <p:pic>
        <p:nvPicPr>
          <p:cNvPr id="2" name="图片 1"/>
          <p:cNvPicPr>
            <a:picLocks noChangeAspect="1"/>
          </p:cNvPicPr>
          <p:nvPr/>
        </p:nvPicPr>
        <p:blipFill>
          <a:blip r:embed="rId1"/>
          <a:stretch>
            <a:fillRect/>
          </a:stretch>
        </p:blipFill>
        <p:spPr>
          <a:xfrm>
            <a:off x="1067435" y="1280160"/>
            <a:ext cx="1943735" cy="1401445"/>
          </a:xfrm>
          <a:prstGeom prst="rect">
            <a:avLst/>
          </a:prstGeom>
        </p:spPr>
      </p:pic>
      <p:sp>
        <p:nvSpPr>
          <p:cNvPr id="5" name="文本框 4"/>
          <p:cNvSpPr txBox="1"/>
          <p:nvPr/>
        </p:nvSpPr>
        <p:spPr>
          <a:xfrm>
            <a:off x="3941445" y="1564005"/>
            <a:ext cx="3408680" cy="922020"/>
          </a:xfrm>
          <a:prstGeom prst="rect">
            <a:avLst/>
          </a:prstGeom>
          <a:noFill/>
        </p:spPr>
        <p:txBody>
          <a:bodyPr wrap="square" rtlCol="0">
            <a:spAutoFit/>
          </a:bodyPr>
          <a:p>
            <a:r>
              <a:rPr lang="zh-CN" altLang="en-US"/>
              <a:t>y = “A yellow bus driving down a road with green trees and green grass in the background.”</a:t>
            </a:r>
            <a:endParaRPr lang="zh-CN" altLang="en-US"/>
          </a:p>
        </p:txBody>
      </p:sp>
      <p:sp>
        <p:nvSpPr>
          <p:cNvPr id="8" name="TextBox 2"/>
          <p:cNvSpPr txBox="1"/>
          <p:nvPr/>
        </p:nvSpPr>
        <p:spPr>
          <a:xfrm>
            <a:off x="304800" y="2750800"/>
            <a:ext cx="8305800" cy="645160"/>
          </a:xfrm>
          <a:prstGeom prst="rect">
            <a:avLst/>
          </a:prstGeom>
          <a:noFill/>
        </p:spPr>
        <p:txBody>
          <a:bodyPr wrap="square" rtlCol="0">
            <a:spAutoFit/>
          </a:bodyPr>
          <a:p>
            <a:pPr indent="0">
              <a:buFont typeface="+mj-lt"/>
              <a:buNone/>
            </a:pPr>
            <a:r>
              <a:rPr b="1" dirty="0">
                <a:latin typeface="仿宋" panose="02010609060101010101" charset="-122"/>
                <a:ea typeface="仿宋" panose="02010609060101010101" charset="-122"/>
                <a:cs typeface="仿宋" panose="02010609060101010101" charset="-122"/>
              </a:rPr>
              <a:t>传统的监督学习应用学得一个函数h:X→Y, 其中输出 y 通常是一个整数或者实数。例如：</a:t>
            </a:r>
            <a:endParaRPr b="1" dirty="0">
              <a:latin typeface="仿宋" panose="02010609060101010101" charset="-122"/>
              <a:ea typeface="仿宋" panose="02010609060101010101" charset="-122"/>
              <a:cs typeface="仿宋" panose="02010609060101010101" charset="-122"/>
            </a:endParaRPr>
          </a:p>
        </p:txBody>
      </p:sp>
      <p:pic>
        <p:nvPicPr>
          <p:cNvPr id="10" name="图片 9" descr="4KTFG0R6V(48KYJ8LN)]0Z8"/>
          <p:cNvPicPr>
            <a:picLocks noChangeAspect="1"/>
          </p:cNvPicPr>
          <p:nvPr/>
        </p:nvPicPr>
        <p:blipFill>
          <a:blip r:embed="rId2"/>
          <a:stretch>
            <a:fillRect/>
          </a:stretch>
        </p:blipFill>
        <p:spPr>
          <a:xfrm>
            <a:off x="1974215" y="3275965"/>
            <a:ext cx="6173470" cy="1499870"/>
          </a:xfrm>
          <a:prstGeom prst="rect">
            <a:avLst/>
          </a:prstGeom>
        </p:spPr>
      </p:pic>
      <p:sp>
        <p:nvSpPr>
          <p:cNvPr id="4" name="TextBox 1"/>
          <p:cNvSpPr txBox="1"/>
          <p:nvPr>
            <p:custDataLst>
              <p:tags r:id="rId3"/>
            </p:custDataLst>
          </p:nvPr>
        </p:nvSpPr>
        <p:spPr>
          <a:xfrm>
            <a:off x="189865" y="73660"/>
            <a:ext cx="3586480" cy="460375"/>
          </a:xfrm>
          <a:prstGeom prst="rect">
            <a:avLst/>
          </a:prstGeom>
          <a:noFill/>
        </p:spPr>
        <p:txBody>
          <a:bodyPr wrap="square" rtlCol="0">
            <a:spAutoFit/>
          </a:bodyPr>
          <a:p>
            <a:r>
              <a:rPr lang="zh-CN" sz="2400" b="1" dirty="0"/>
              <a:t>端到端</a:t>
            </a:r>
            <a:r>
              <a:rPr lang="zh-CN" sz="1600" b="1" dirty="0">
                <a:latin typeface="仿宋" panose="02010609060101010101" charset="-122"/>
                <a:ea typeface="仿宋" panose="02010609060101010101" charset="-122"/>
              </a:rPr>
              <a:t>（如神经网络）</a:t>
            </a:r>
            <a:r>
              <a:rPr lang="zh-CN" sz="2400" b="1" dirty="0"/>
              <a:t>优点：</a:t>
            </a:r>
            <a:endParaRPr lang="en-US" altLang="zh-CN"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208020" y="64135"/>
            <a:ext cx="5196205" cy="5079365"/>
          </a:xfrm>
          <a:prstGeom prst="rect">
            <a:avLst/>
          </a:prstGeom>
        </p:spPr>
      </p:pic>
      <p:sp>
        <p:nvSpPr>
          <p:cNvPr id="3" name="TextBox 135"/>
          <p:cNvSpPr txBox="1"/>
          <p:nvPr/>
        </p:nvSpPr>
        <p:spPr>
          <a:xfrm>
            <a:off x="381000" y="278269"/>
            <a:ext cx="8305800" cy="461665"/>
          </a:xfrm>
          <a:prstGeom prst="rect">
            <a:avLst/>
          </a:prstGeom>
          <a:noFill/>
        </p:spPr>
        <p:txBody>
          <a:bodyPr wrap="square" rtlCol="0">
            <a:spAutoFit/>
          </a:bodyPr>
          <a:lstStyle/>
          <a:p>
            <a:r>
              <a:rPr lang="zh-CN" altLang="en-US" sz="2400" b="1" dirty="0"/>
              <a:t>图片</a:t>
            </a:r>
            <a:r>
              <a:rPr lang="en-US" altLang="zh-CN" sz="2400" b="1" dirty="0"/>
              <a:t>OCR</a:t>
            </a:r>
            <a:r>
              <a:rPr lang="zh-CN" altLang="en-US" sz="2400" b="1" dirty="0"/>
              <a:t>问题</a:t>
            </a:r>
            <a:endParaRPr lang="en-US" sz="24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897235"/>
            <a:ext cx="8305800" cy="922020"/>
          </a:xfrm>
          <a:prstGeom prst="rect">
            <a:avLst/>
          </a:prstGeom>
          <a:noFill/>
        </p:spPr>
        <p:txBody>
          <a:bodyPr wrap="square" rtlCol="0">
            <a:spAutoFit/>
          </a:bodyPr>
          <a:lstStyle/>
          <a:p>
            <a:pPr indent="0">
              <a:buFont typeface="+mj-lt"/>
              <a:buNone/>
            </a:pPr>
            <a:r>
              <a:rPr b="1" dirty="0">
                <a:latin typeface="仿宋" panose="02010609060101010101" charset="-122"/>
                <a:ea typeface="仿宋" panose="02010609060101010101" charset="-122"/>
                <a:cs typeface="仿宋" panose="02010609060101010101" charset="-122"/>
              </a:rPr>
              <a:t>端到端深度学习中最令人兴奋的进展之一是，它让我们直接学习比数字复杂得多的 y</a:t>
            </a:r>
            <a:r>
              <a:rPr lang="zh-CN" b="1" dirty="0">
                <a:latin typeface="仿宋" panose="02010609060101010101" charset="-122"/>
                <a:ea typeface="仿宋" panose="02010609060101010101" charset="-122"/>
                <a:cs typeface="仿宋" panose="02010609060101010101" charset="-122"/>
              </a:rPr>
              <a:t>。</a:t>
            </a:r>
            <a:r>
              <a:rPr b="1" dirty="0">
                <a:latin typeface="仿宋" panose="02010609060101010101" charset="-122"/>
                <a:ea typeface="仿宋" panose="02010609060101010101" charset="-122"/>
                <a:cs typeface="仿宋" panose="02010609060101010101" charset="-122"/>
              </a:rPr>
              <a:t> 在上面的图像配字示例中，你可以使用一个神经网络输入一个图像（x），并直接输出一个标题（y ）</a:t>
            </a:r>
            <a:r>
              <a:rPr lang="zh-CN" b="1" dirty="0">
                <a:latin typeface="仿宋" panose="02010609060101010101" charset="-122"/>
                <a:ea typeface="仿宋" panose="02010609060101010101" charset="-122"/>
                <a:cs typeface="仿宋" panose="02010609060101010101" charset="-122"/>
              </a:rPr>
              <a:t>。</a:t>
            </a:r>
            <a:endParaRPr b="1" dirty="0">
              <a:latin typeface="仿宋" panose="02010609060101010101" charset="-122"/>
              <a:ea typeface="仿宋" panose="02010609060101010101" charset="-122"/>
              <a:cs typeface="仿宋" panose="02010609060101010101" charset="-122"/>
            </a:endParaRPr>
          </a:p>
        </p:txBody>
      </p:sp>
      <p:pic>
        <p:nvPicPr>
          <p:cNvPr id="2" name="图片 1"/>
          <p:cNvPicPr>
            <a:picLocks noChangeAspect="1"/>
          </p:cNvPicPr>
          <p:nvPr/>
        </p:nvPicPr>
        <p:blipFill>
          <a:blip r:embed="rId1"/>
          <a:stretch>
            <a:fillRect/>
          </a:stretch>
        </p:blipFill>
        <p:spPr>
          <a:xfrm>
            <a:off x="619125" y="1819275"/>
            <a:ext cx="7829550" cy="1905000"/>
          </a:xfrm>
          <a:prstGeom prst="rect">
            <a:avLst/>
          </a:prstGeom>
        </p:spPr>
      </p:pic>
      <p:sp>
        <p:nvSpPr>
          <p:cNvPr id="5" name="TextBox 2"/>
          <p:cNvSpPr txBox="1"/>
          <p:nvPr/>
        </p:nvSpPr>
        <p:spPr>
          <a:xfrm>
            <a:off x="419100" y="3991590"/>
            <a:ext cx="8305800" cy="922020"/>
          </a:xfrm>
          <a:prstGeom prst="rect">
            <a:avLst/>
          </a:prstGeom>
          <a:noFill/>
        </p:spPr>
        <p:txBody>
          <a:bodyPr wrap="square" rtlCol="0">
            <a:spAutoFit/>
          </a:bodyPr>
          <a:p>
            <a:pPr indent="0">
              <a:buFont typeface="+mj-lt"/>
              <a:buNone/>
            </a:pPr>
            <a:r>
              <a:rPr b="1" dirty="0">
                <a:latin typeface="仿宋" panose="02010609060101010101" charset="-122"/>
                <a:ea typeface="仿宋" panose="02010609060101010101" charset="-122"/>
                <a:cs typeface="仿宋" panose="02010609060101010101" charset="-122"/>
              </a:rPr>
              <a:t>这体现了深度学习的高速变化趋势：当你有正确的（输入，输出）标签对的时候，有时可以进行端到端学习，即使输出是一个句子、图像、音频，或者其它的比一个数字更丰富的输出形式。</a:t>
            </a:r>
            <a:endParaRPr b="1" dirty="0">
              <a:latin typeface="仿宋" panose="02010609060101010101" charset="-122"/>
              <a:ea typeface="仿宋" panose="02010609060101010101" charset="-122"/>
              <a:cs typeface="仿宋" panose="02010609060101010101" charset="-122"/>
            </a:endParaRPr>
          </a:p>
        </p:txBody>
      </p:sp>
      <p:sp>
        <p:nvSpPr>
          <p:cNvPr id="4" name="TextBox 1"/>
          <p:cNvSpPr txBox="1"/>
          <p:nvPr>
            <p:custDataLst>
              <p:tags r:id="rId2"/>
            </p:custDataLst>
          </p:nvPr>
        </p:nvSpPr>
        <p:spPr>
          <a:xfrm>
            <a:off x="189865" y="73660"/>
            <a:ext cx="3586480" cy="460375"/>
          </a:xfrm>
          <a:prstGeom prst="rect">
            <a:avLst/>
          </a:prstGeom>
          <a:noFill/>
        </p:spPr>
        <p:txBody>
          <a:bodyPr wrap="square" rtlCol="0">
            <a:spAutoFit/>
          </a:bodyPr>
          <a:p>
            <a:r>
              <a:rPr lang="zh-CN" sz="2400" b="1" dirty="0"/>
              <a:t>端到端</a:t>
            </a:r>
            <a:r>
              <a:rPr lang="zh-CN" sz="1600" b="1" dirty="0">
                <a:latin typeface="仿宋" panose="02010609060101010101" charset="-122"/>
                <a:ea typeface="仿宋" panose="02010609060101010101" charset="-122"/>
              </a:rPr>
              <a:t>（如神经网络）</a:t>
            </a:r>
            <a:r>
              <a:rPr lang="zh-CN" sz="2400" b="1" dirty="0"/>
              <a:t>：</a:t>
            </a:r>
            <a:endParaRPr lang="en-US" altLang="zh-CN"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1"/>
          <p:cNvSpPr txBox="1"/>
          <p:nvPr>
            <p:custDataLst>
              <p:tags r:id="rId1"/>
            </p:custDataLst>
          </p:nvPr>
        </p:nvSpPr>
        <p:spPr>
          <a:xfrm>
            <a:off x="189865" y="73660"/>
            <a:ext cx="4866005" cy="460375"/>
          </a:xfrm>
          <a:prstGeom prst="rect">
            <a:avLst/>
          </a:prstGeom>
          <a:noFill/>
        </p:spPr>
        <p:txBody>
          <a:bodyPr wrap="square" rtlCol="0">
            <a:spAutoFit/>
          </a:bodyPr>
          <a:p>
            <a:r>
              <a:rPr lang="zh-CN" sz="2400" b="1" dirty="0">
                <a:latin typeface="黑体" panose="02010609060101010101" charset="-122"/>
                <a:ea typeface="黑体" panose="02010609060101010101" charset="-122"/>
                <a:cs typeface="黑体" panose="02010609060101010101" charset="-122"/>
              </a:rPr>
              <a:t>消融实验（Ablation </a:t>
            </a:r>
            <a:r>
              <a:rPr lang="en-US" altLang="zh-CN" sz="2400" b="1" dirty="0">
                <a:latin typeface="黑体" panose="02010609060101010101" charset="-122"/>
                <a:ea typeface="黑体" panose="02010609060101010101" charset="-122"/>
                <a:cs typeface="黑体" panose="02010609060101010101" charset="-122"/>
              </a:rPr>
              <a:t>studies</a:t>
            </a:r>
            <a:r>
              <a:rPr lang="zh-CN" sz="2400" b="1" dirty="0">
                <a:latin typeface="黑体" panose="02010609060101010101" charset="-122"/>
                <a:ea typeface="黑体" panose="02010609060101010101" charset="-122"/>
                <a:cs typeface="黑体" panose="02010609060101010101" charset="-122"/>
              </a:rPr>
              <a:t>）</a:t>
            </a:r>
            <a:r>
              <a:rPr lang="zh-CN" sz="2400" b="1" dirty="0"/>
              <a:t>：</a:t>
            </a:r>
            <a:endParaRPr lang="en-US" altLang="zh-CN" sz="2400" b="1" dirty="0"/>
          </a:p>
        </p:txBody>
      </p:sp>
      <p:sp>
        <p:nvSpPr>
          <p:cNvPr id="5" name="文本框 4"/>
          <p:cNvSpPr txBox="1"/>
          <p:nvPr/>
        </p:nvSpPr>
        <p:spPr>
          <a:xfrm>
            <a:off x="286385" y="639445"/>
            <a:ext cx="8503920" cy="645160"/>
          </a:xfrm>
          <a:prstGeom prst="rect">
            <a:avLst/>
          </a:prstGeom>
          <a:noFill/>
        </p:spPr>
        <p:txBody>
          <a:bodyPr wrap="square" rtlCol="0">
            <a:spAutoFit/>
          </a:bodyPr>
          <a:p>
            <a:r>
              <a:rPr lang="zh-CN" altLang="en-US"/>
              <a:t>通常用于</a:t>
            </a:r>
            <a:r>
              <a:rPr lang="zh-CN" altLang="en-US" sz="1400"/>
              <a:t>（复杂）</a:t>
            </a:r>
            <a:r>
              <a:rPr lang="zh-CN" altLang="en-US"/>
              <a:t>神经网络，通过研究移除某一组件之后的性能，来理解该组件对整个模型的作用。（类似实验方法中的</a:t>
            </a:r>
            <a:r>
              <a:rPr lang="zh-CN" altLang="en-US"/>
              <a:t>控制变量法）</a:t>
            </a:r>
            <a:endParaRPr lang="zh-CN" altLang="en-US"/>
          </a:p>
        </p:txBody>
      </p:sp>
      <p:sp>
        <p:nvSpPr>
          <p:cNvPr id="6" name="文本框 5"/>
          <p:cNvSpPr txBox="1"/>
          <p:nvPr/>
        </p:nvSpPr>
        <p:spPr>
          <a:xfrm>
            <a:off x="286385" y="1390015"/>
            <a:ext cx="8643620" cy="645160"/>
          </a:xfrm>
          <a:prstGeom prst="rect">
            <a:avLst/>
          </a:prstGeom>
          <a:noFill/>
        </p:spPr>
        <p:txBody>
          <a:bodyPr wrap="square" rtlCol="0" anchor="t">
            <a:spAutoFit/>
          </a:bodyPr>
          <a:p>
            <a:r>
              <a:rPr lang="zh-CN" altLang="en-US"/>
              <a:t>消融（</a:t>
            </a:r>
            <a:r>
              <a:rPr lang="zh-CN" b="1" dirty="0">
                <a:sym typeface="+mn-ea"/>
              </a:rPr>
              <a:t>Ablation</a:t>
            </a:r>
            <a:r>
              <a:rPr lang="zh-CN" altLang="en-US"/>
              <a:t>）这一术语的根源于20世纪60年代和70年代的实验心理学领域，其中动物的大脑部分被移除以研究其对其行为的影响。</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1477645" y="2214245"/>
            <a:ext cx="5128895" cy="27584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833100"/>
            <a:ext cx="8305800" cy="645160"/>
          </a:xfrm>
          <a:prstGeom prst="rect">
            <a:avLst/>
          </a:prstGeom>
          <a:noFill/>
        </p:spPr>
        <p:txBody>
          <a:bodyPr wrap="square" rtlCol="0">
            <a:spAutoFit/>
          </a:bodyPr>
          <a:lstStyle/>
          <a:p>
            <a:pPr indent="0">
              <a:buFont typeface="+mj-lt"/>
              <a:buNone/>
            </a:pPr>
            <a:r>
              <a:rPr lang="zh-CN" b="1" dirty="0">
                <a:latin typeface="仿宋" panose="02010609060101010101" charset="-122"/>
                <a:ea typeface="仿宋" panose="02010609060101010101" charset="-122"/>
                <a:cs typeface="仿宋" panose="02010609060101010101" charset="-122"/>
              </a:rPr>
              <a:t>之前讲到可以基于上限分析找到需要花精力在哪个模块。也</a:t>
            </a:r>
            <a:r>
              <a:rPr b="1" dirty="0">
                <a:latin typeface="仿宋" panose="02010609060101010101" charset="-122"/>
                <a:ea typeface="仿宋" panose="02010609060101010101" charset="-122"/>
                <a:cs typeface="仿宋" panose="02010609060101010101" charset="-122"/>
              </a:rPr>
              <a:t>可以通过将误差归因于流水线的特定组件，来决定工作的优先级</a:t>
            </a:r>
            <a:r>
              <a:rPr lang="zh-CN" b="1" dirty="0">
                <a:latin typeface="仿宋" panose="02010609060101010101" charset="-122"/>
                <a:ea typeface="仿宋" panose="02010609060101010101" charset="-122"/>
                <a:cs typeface="仿宋" panose="02010609060101010101" charset="-122"/>
              </a:rPr>
              <a:t>。以暹罗猫分类器的例子来进行说明：</a:t>
            </a:r>
            <a:endParaRPr lang="zh-CN" b="1" dirty="0">
              <a:latin typeface="仿宋" panose="02010609060101010101" charset="-122"/>
              <a:ea typeface="仿宋" panose="02010609060101010101" charset="-122"/>
              <a:cs typeface="仿宋" panose="02010609060101010101" charset="-122"/>
            </a:endParaRPr>
          </a:p>
        </p:txBody>
      </p:sp>
      <p:sp>
        <p:nvSpPr>
          <p:cNvPr id="6" name="TextBox 1"/>
          <p:cNvSpPr txBox="1"/>
          <p:nvPr/>
        </p:nvSpPr>
        <p:spPr>
          <a:xfrm>
            <a:off x="381000" y="235585"/>
            <a:ext cx="3749675" cy="460375"/>
          </a:xfrm>
          <a:prstGeom prst="rect">
            <a:avLst/>
          </a:prstGeom>
          <a:noFill/>
        </p:spPr>
        <p:txBody>
          <a:bodyPr wrap="square" rtlCol="0">
            <a:spAutoFit/>
          </a:bodyPr>
          <a:p>
            <a:r>
              <a:rPr lang="zh-CN" sz="2400" b="1" dirty="0"/>
              <a:t>根据组件进行误差分析</a:t>
            </a:r>
            <a:endParaRPr lang="zh-CN" sz="2400" b="1" dirty="0"/>
          </a:p>
        </p:txBody>
      </p:sp>
      <p:sp>
        <p:nvSpPr>
          <p:cNvPr id="5" name="TextBox 2"/>
          <p:cNvSpPr txBox="1"/>
          <p:nvPr/>
        </p:nvSpPr>
        <p:spPr>
          <a:xfrm>
            <a:off x="381000" y="1870055"/>
            <a:ext cx="8305800" cy="645160"/>
          </a:xfrm>
          <a:prstGeom prst="rect">
            <a:avLst/>
          </a:prstGeom>
          <a:noFill/>
        </p:spPr>
        <p:txBody>
          <a:bodyPr wrap="square" rtlCol="0">
            <a:spAutoFit/>
          </a:bodyPr>
          <a:p>
            <a:pPr indent="0">
              <a:buFont typeface="+mj-lt"/>
              <a:buNone/>
            </a:pPr>
            <a:r>
              <a:rPr b="1" dirty="0">
                <a:latin typeface="仿宋" panose="02010609060101010101" charset="-122"/>
                <a:ea typeface="仿宋" panose="02010609060101010101" charset="-122"/>
                <a:cs typeface="仿宋" panose="02010609060101010101" charset="-122"/>
              </a:rPr>
              <a:t>通过​按组件进行误差分析，你可以尝试将每一个算法造成的误差归因于流水线的某个（有时是两个）组件。</a:t>
            </a:r>
            <a:endParaRPr b="1" dirty="0">
              <a:latin typeface="仿宋" panose="02010609060101010101" charset="-122"/>
              <a:ea typeface="仿宋" panose="02010609060101010101" charset="-122"/>
              <a:cs typeface="仿宋" panose="02010609060101010101" charset="-122"/>
            </a:endParaRPr>
          </a:p>
        </p:txBody>
      </p:sp>
      <p:pic>
        <p:nvPicPr>
          <p:cNvPr id="7" name="图片 6"/>
          <p:cNvPicPr>
            <a:picLocks noChangeAspect="1"/>
          </p:cNvPicPr>
          <p:nvPr/>
        </p:nvPicPr>
        <p:blipFill>
          <a:blip r:embed="rId1"/>
          <a:stretch>
            <a:fillRect/>
          </a:stretch>
        </p:blipFill>
        <p:spPr>
          <a:xfrm>
            <a:off x="1613535" y="1379220"/>
            <a:ext cx="4467225" cy="490855"/>
          </a:xfrm>
          <a:prstGeom prst="rect">
            <a:avLst/>
          </a:prstGeom>
        </p:spPr>
      </p:pic>
      <p:pic>
        <p:nvPicPr>
          <p:cNvPr id="8" name="图片 7"/>
          <p:cNvPicPr>
            <a:picLocks noChangeAspect="1"/>
          </p:cNvPicPr>
          <p:nvPr/>
        </p:nvPicPr>
        <p:blipFill>
          <a:blip r:embed="rId2"/>
          <a:stretch>
            <a:fillRect/>
          </a:stretch>
        </p:blipFill>
        <p:spPr>
          <a:xfrm>
            <a:off x="100965" y="2622550"/>
            <a:ext cx="2281555" cy="1519555"/>
          </a:xfrm>
          <a:prstGeom prst="rect">
            <a:avLst/>
          </a:prstGeom>
        </p:spPr>
      </p:pic>
      <p:pic>
        <p:nvPicPr>
          <p:cNvPr id="9" name="图片 8"/>
          <p:cNvPicPr>
            <a:picLocks noChangeAspect="1"/>
          </p:cNvPicPr>
          <p:nvPr/>
        </p:nvPicPr>
        <p:blipFill>
          <a:blip r:embed="rId3"/>
          <a:stretch>
            <a:fillRect/>
          </a:stretch>
        </p:blipFill>
        <p:spPr>
          <a:xfrm>
            <a:off x="3247390" y="2921000"/>
            <a:ext cx="1200150" cy="904875"/>
          </a:xfrm>
          <a:prstGeom prst="rect">
            <a:avLst/>
          </a:prstGeom>
        </p:spPr>
      </p:pic>
      <p:sp>
        <p:nvSpPr>
          <p:cNvPr id="10" name="文本框 9"/>
          <p:cNvSpPr txBox="1"/>
          <p:nvPr/>
        </p:nvSpPr>
        <p:spPr>
          <a:xfrm>
            <a:off x="4824095" y="2921000"/>
            <a:ext cx="4041140" cy="922020"/>
          </a:xfrm>
          <a:prstGeom prst="rect">
            <a:avLst/>
          </a:prstGeom>
          <a:noFill/>
        </p:spPr>
        <p:txBody>
          <a:bodyPr wrap="square" rtlCol="0">
            <a:spAutoFit/>
          </a:bodyPr>
          <a:p>
            <a:r>
              <a:rPr lang="zh-CN" altLang="en-US" b="1">
                <a:latin typeface="仿宋" panose="02010609060101010101" charset="-122"/>
                <a:ea typeface="仿宋" panose="02010609060101010101" charset="-122"/>
                <a:cs typeface="仿宋" panose="02010609060101010101" charset="-122"/>
              </a:rPr>
              <a:t>猫品种分类器将此图像正确分类为不包含暹罗猫。 因此，猫品种分类器是正常工作的。</a:t>
            </a:r>
            <a:endParaRPr lang="zh-CN" altLang="en-US" b="1">
              <a:latin typeface="仿宋" panose="02010609060101010101" charset="-122"/>
              <a:ea typeface="仿宋" panose="02010609060101010101" charset="-122"/>
              <a:cs typeface="仿宋" panose="02010609060101010101" charset="-122"/>
            </a:endParaRPr>
          </a:p>
        </p:txBody>
      </p:sp>
      <p:sp>
        <p:nvSpPr>
          <p:cNvPr id="11" name="上箭头 10"/>
          <p:cNvSpPr/>
          <p:nvPr/>
        </p:nvSpPr>
        <p:spPr>
          <a:xfrm rot="5400000">
            <a:off x="2656840" y="3058795"/>
            <a:ext cx="270510" cy="647700"/>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81000" y="4265295"/>
            <a:ext cx="8355330" cy="829945"/>
          </a:xfrm>
          <a:prstGeom prst="rect">
            <a:avLst/>
          </a:prstGeom>
          <a:noFill/>
        </p:spPr>
        <p:txBody>
          <a:bodyPr wrap="square" rtlCol="0">
            <a:spAutoFit/>
          </a:bodyPr>
          <a:p>
            <a:r>
              <a:rPr lang="zh-CN" altLang="en-US" sz="1600" b="1">
                <a:latin typeface="仿宋" panose="02010609060101010101" charset="-122"/>
                <a:ea typeface="仿宋" panose="02010609060101010101" charset="-122"/>
                <a:cs typeface="仿宋" panose="02010609060101010101" charset="-122"/>
              </a:rPr>
              <a:t>如果你对 100 个误分类的开发集图像遍历检查，并发现 90 个误差可归因于猫探测器，并只有10 个误差可归因于猫品种分类器。 那么你可以有把握地得出结论，应该更加专注于改进猫探测器。</a:t>
            </a:r>
            <a:endParaRPr lang="zh-CN" altLang="en-US" sz="1600" b="1">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1" grpId="0" bldLvl="0" animBg="1"/>
      <p:bldP spid="11" grpId="1" animBg="1"/>
      <p:bldP spid="10" grpId="0"/>
      <p:bldP spid="10" grpId="1"/>
      <p:bldP spid="13" grpId="0"/>
      <p:bldP spid="13"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833100"/>
            <a:ext cx="8305800" cy="368300"/>
          </a:xfrm>
          <a:prstGeom prst="rect">
            <a:avLst/>
          </a:prstGeom>
          <a:noFill/>
        </p:spPr>
        <p:txBody>
          <a:bodyPr wrap="square" rtlCol="0">
            <a:spAutoFit/>
          </a:bodyPr>
          <a:lstStyle/>
          <a:p>
            <a:pPr indent="0">
              <a:buFont typeface="+mj-lt"/>
              <a:buNone/>
            </a:pPr>
            <a:r>
              <a:rPr lang="zh-CN" b="1" dirty="0">
                <a:latin typeface="仿宋" panose="02010609060101010101" charset="-122"/>
                <a:ea typeface="仿宋" panose="02010609060101010101" charset="-122"/>
                <a:cs typeface="仿宋" panose="02010609060101010101" charset="-122"/>
              </a:rPr>
              <a:t>前面提到的上限分析其实也是属于</a:t>
            </a:r>
            <a:r>
              <a:rPr b="1" dirty="0">
                <a:latin typeface="仿宋" panose="02010609060101010101" charset="-122"/>
                <a:ea typeface="仿宋" panose="02010609060101010101" charset="-122"/>
                <a:cs typeface="仿宋" panose="02010609060101010101" charset="-122"/>
              </a:rPr>
              <a:t>误差</a:t>
            </a:r>
            <a:r>
              <a:rPr lang="zh-CN" b="1" dirty="0">
                <a:latin typeface="仿宋" panose="02010609060101010101" charset="-122"/>
                <a:ea typeface="仿宋" panose="02010609060101010101" charset="-122"/>
                <a:cs typeface="仿宋" panose="02010609060101010101" charset="-122"/>
              </a:rPr>
              <a:t>分析的一种。</a:t>
            </a:r>
            <a:endParaRPr lang="zh-CN" b="1" dirty="0">
              <a:latin typeface="仿宋" panose="02010609060101010101" charset="-122"/>
              <a:ea typeface="仿宋" panose="02010609060101010101" charset="-122"/>
              <a:cs typeface="仿宋" panose="02010609060101010101" charset="-122"/>
            </a:endParaRPr>
          </a:p>
        </p:txBody>
      </p:sp>
      <p:sp>
        <p:nvSpPr>
          <p:cNvPr id="6" name="TextBox 1"/>
          <p:cNvSpPr txBox="1"/>
          <p:nvPr/>
        </p:nvSpPr>
        <p:spPr>
          <a:xfrm>
            <a:off x="381000" y="235585"/>
            <a:ext cx="3749675" cy="460375"/>
          </a:xfrm>
          <a:prstGeom prst="rect">
            <a:avLst/>
          </a:prstGeom>
          <a:noFill/>
        </p:spPr>
        <p:txBody>
          <a:bodyPr wrap="square" rtlCol="0">
            <a:spAutoFit/>
          </a:bodyPr>
          <a:p>
            <a:r>
              <a:rPr lang="zh-CN" sz="2400" b="1" dirty="0"/>
              <a:t>根据组件进行误差分析</a:t>
            </a:r>
            <a:endParaRPr lang="zh-CN" sz="2400" b="1" dirty="0"/>
          </a:p>
        </p:txBody>
      </p:sp>
      <p:sp>
        <p:nvSpPr>
          <p:cNvPr id="5" name="TextBox 2"/>
          <p:cNvSpPr txBox="1"/>
          <p:nvPr/>
        </p:nvSpPr>
        <p:spPr>
          <a:xfrm>
            <a:off x="381000" y="1870055"/>
            <a:ext cx="8305800" cy="368300"/>
          </a:xfrm>
          <a:prstGeom prst="rect">
            <a:avLst/>
          </a:prstGeom>
          <a:noFill/>
        </p:spPr>
        <p:txBody>
          <a:bodyPr wrap="square" rtlCol="0">
            <a:spAutoFit/>
          </a:bodyPr>
          <a:p>
            <a:pPr indent="0">
              <a:buFont typeface="+mj-lt"/>
              <a:buNone/>
            </a:pPr>
            <a:r>
              <a:rPr b="1" dirty="0">
                <a:latin typeface="仿宋" panose="02010609060101010101" charset="-122"/>
                <a:ea typeface="仿宋" panose="02010609060101010101" charset="-122"/>
                <a:cs typeface="仿宋" panose="02010609060101010101" charset="-122"/>
              </a:rPr>
              <a:t>对于系统在开发集上存在的每个错误样本：</a:t>
            </a:r>
            <a:endParaRPr b="1" dirty="0">
              <a:latin typeface="仿宋" panose="02010609060101010101" charset="-122"/>
              <a:ea typeface="仿宋" panose="02010609060101010101" charset="-122"/>
              <a:cs typeface="仿宋" panose="02010609060101010101" charset="-122"/>
            </a:endParaRPr>
          </a:p>
        </p:txBody>
      </p:sp>
      <p:sp>
        <p:nvSpPr>
          <p:cNvPr id="13" name="文本框 12"/>
          <p:cNvSpPr txBox="1"/>
          <p:nvPr/>
        </p:nvSpPr>
        <p:spPr>
          <a:xfrm>
            <a:off x="198120" y="2238375"/>
            <a:ext cx="8355330" cy="1814830"/>
          </a:xfrm>
          <a:prstGeom prst="rect">
            <a:avLst/>
          </a:prstGeom>
          <a:noFill/>
        </p:spPr>
        <p:txBody>
          <a:bodyPr wrap="square" rtlCol="0">
            <a:spAutoFit/>
          </a:bodyPr>
          <a:p>
            <a:r>
              <a:rPr lang="zh-CN" altLang="en-US" sz="1600" b="1">
                <a:latin typeface="仿宋" panose="02010609060101010101" charset="-122"/>
                <a:ea typeface="仿宋" panose="02010609060101010101" charset="-122"/>
                <a:cs typeface="仿宋" panose="02010609060101010101" charset="-122"/>
              </a:rPr>
              <a:t>1. 尝试人为修改 A 的输出为 “完美” 输出（例如，猫的“完美”边界框），并在此输出上运行流水线其余的 B，C 部分。 如果算法现在给出了正确的输出，那么这表明，只要 A 给出了更好的输出，那么整个算法的输出就是正确的；因此，你可以将此误差归因于组件 A. 否则，请继续执行步骤 2.</a:t>
            </a:r>
            <a:endParaRPr lang="zh-CN" altLang="en-US" sz="1600" b="1">
              <a:latin typeface="仿宋" panose="02010609060101010101" charset="-122"/>
              <a:ea typeface="仿宋" panose="02010609060101010101" charset="-122"/>
              <a:cs typeface="仿宋" panose="02010609060101010101" charset="-122"/>
            </a:endParaRPr>
          </a:p>
          <a:p>
            <a:r>
              <a:rPr lang="zh-CN" altLang="en-US" sz="1600" b="1">
                <a:latin typeface="仿宋" panose="02010609060101010101" charset="-122"/>
                <a:ea typeface="仿宋" panose="02010609060101010101" charset="-122"/>
                <a:cs typeface="仿宋" panose="02010609060101010101" charset="-122"/>
              </a:rPr>
              <a:t>2. 尝试人为修改 B 的输出为 “完美” 输出。如果算法现在给出正确的输出，则将误差归因于组 件 B. 否则，继续执行步骤 3.</a:t>
            </a:r>
            <a:endParaRPr lang="zh-CN" altLang="en-US" sz="1600" b="1">
              <a:latin typeface="仿宋" panose="02010609060101010101" charset="-122"/>
              <a:ea typeface="仿宋" panose="02010609060101010101" charset="-122"/>
              <a:cs typeface="仿宋" panose="02010609060101010101" charset="-122"/>
            </a:endParaRPr>
          </a:p>
          <a:p>
            <a:r>
              <a:rPr lang="zh-CN" altLang="en-US" sz="1600" b="1">
                <a:latin typeface="仿宋" panose="02010609060101010101" charset="-122"/>
                <a:ea typeface="仿宋" panose="02010609060101010101" charset="-122"/>
                <a:cs typeface="仿宋" panose="02010609060101010101" charset="-122"/>
              </a:rPr>
              <a:t>3. 将误差归因于组件 B.</a:t>
            </a:r>
            <a:endParaRPr lang="zh-CN" altLang="en-US" sz="1600" b="1">
              <a:latin typeface="仿宋" panose="02010609060101010101" charset="-122"/>
              <a:ea typeface="仿宋" panose="02010609060101010101" charset="-122"/>
              <a:cs typeface="仿宋" panose="02010609060101010101" charset="-122"/>
            </a:endParaRPr>
          </a:p>
        </p:txBody>
      </p:sp>
      <p:pic>
        <p:nvPicPr>
          <p:cNvPr id="2" name="图片 1"/>
          <p:cNvPicPr>
            <a:picLocks noChangeAspect="1"/>
          </p:cNvPicPr>
          <p:nvPr>
            <p:custDataLst>
              <p:tags r:id="rId1"/>
            </p:custDataLst>
          </p:nvPr>
        </p:nvPicPr>
        <p:blipFill>
          <a:blip r:embed="rId2"/>
          <a:stretch>
            <a:fillRect/>
          </a:stretch>
        </p:blipFill>
        <p:spPr>
          <a:xfrm>
            <a:off x="1767840" y="1201420"/>
            <a:ext cx="4558030" cy="441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3" grpId="0"/>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381000" y="235585"/>
            <a:ext cx="3749675" cy="460375"/>
          </a:xfrm>
          <a:prstGeom prst="rect">
            <a:avLst/>
          </a:prstGeom>
          <a:noFill/>
        </p:spPr>
        <p:txBody>
          <a:bodyPr wrap="square" rtlCol="0">
            <a:spAutoFit/>
          </a:bodyPr>
          <a:p>
            <a:r>
              <a:rPr lang="zh-CN" sz="2400" b="1" dirty="0"/>
              <a:t>扩充：</a:t>
            </a:r>
            <a:r>
              <a:rPr lang="zh-CN" sz="2400" b="1" dirty="0">
                <a:sym typeface="+mn-ea"/>
              </a:rPr>
              <a:t>目标</a:t>
            </a:r>
            <a:r>
              <a:rPr lang="zh-CN" sz="2400" b="1" dirty="0"/>
              <a:t>检测其他</a:t>
            </a:r>
            <a:r>
              <a:rPr lang="zh-CN" sz="2400" b="1" dirty="0"/>
              <a:t>算法</a:t>
            </a:r>
            <a:endParaRPr lang="zh-CN" sz="2400" b="1" dirty="0"/>
          </a:p>
        </p:txBody>
      </p:sp>
      <p:sp>
        <p:nvSpPr>
          <p:cNvPr id="5" name="TextBox 2"/>
          <p:cNvSpPr txBox="1"/>
          <p:nvPr/>
        </p:nvSpPr>
        <p:spPr>
          <a:xfrm>
            <a:off x="222885" y="772140"/>
            <a:ext cx="8305800" cy="1753235"/>
          </a:xfrm>
          <a:prstGeom prst="rect">
            <a:avLst/>
          </a:prstGeom>
          <a:noFill/>
        </p:spPr>
        <p:txBody>
          <a:bodyPr wrap="square" rtlCol="0">
            <a:spAutoFit/>
          </a:bodyPr>
          <a:p>
            <a:pPr indent="0">
              <a:buFont typeface="+mj-lt"/>
              <a:buNone/>
            </a:pPr>
            <a:r>
              <a:rPr lang="en-US" altLang="zh-CN" b="1" dirty="0">
                <a:latin typeface="黑体" panose="02010609060101010101" charset="-122"/>
                <a:ea typeface="黑体" panose="02010609060101010101" charset="-122"/>
                <a:cs typeface="仿宋" panose="02010609060101010101" charset="-122"/>
              </a:rPr>
              <a:t>1.</a:t>
            </a:r>
            <a:r>
              <a:rPr lang="zh-CN" b="1" dirty="0">
                <a:latin typeface="黑体" panose="02010609060101010101" charset="-122"/>
                <a:ea typeface="黑体" panose="02010609060101010101" charset="-122"/>
                <a:cs typeface="仿宋" panose="02010609060101010101" charset="-122"/>
              </a:rPr>
              <a:t>滑动窗口</a:t>
            </a:r>
            <a:r>
              <a:rPr lang="zh-CN" b="1" dirty="0">
                <a:latin typeface="仿宋" panose="02010609060101010101" charset="-122"/>
                <a:ea typeface="仿宋" panose="02010609060101010101" charset="-122"/>
                <a:cs typeface="仿宋" panose="02010609060101010101" charset="-122"/>
              </a:rPr>
              <a:t>：</a:t>
            </a:r>
            <a:r>
              <a:rPr lang="zh-CN" dirty="0">
                <a:latin typeface="仿宋" panose="02010609060101010101" charset="-122"/>
                <a:ea typeface="仿宋" panose="02010609060101010101" charset="-122"/>
                <a:cs typeface="仿宋" panose="02010609060101010101" charset="-122"/>
              </a:rPr>
              <a:t>本质上是将目标检测问题转变成了一个分类问题，这样处理过于简单</a:t>
            </a:r>
            <a:r>
              <a:rPr lang="en-US" altLang="zh-CN" dirty="0">
                <a:latin typeface="仿宋" panose="02010609060101010101" charset="-122"/>
                <a:ea typeface="仿宋" panose="02010609060101010101" charset="-122"/>
                <a:cs typeface="仿宋" panose="02010609060101010101" charset="-122"/>
              </a:rPr>
              <a:t>.</a:t>
            </a:r>
            <a:r>
              <a:rPr lang="zh-CN" dirty="0">
                <a:latin typeface="仿宋" panose="02010609060101010101" charset="-122"/>
                <a:ea typeface="仿宋" panose="02010609060101010101" charset="-122"/>
                <a:cs typeface="仿宋" panose="02010609060101010101" charset="-122"/>
              </a:rPr>
              <a:t>缺陷：</a:t>
            </a:r>
            <a:r>
              <a:rPr lang="en-US" altLang="zh-CN" dirty="0">
                <a:latin typeface="仿宋" panose="02010609060101010101" charset="-122"/>
                <a:ea typeface="仿宋" panose="02010609060101010101" charset="-122"/>
                <a:cs typeface="仿宋" panose="02010609060101010101" charset="-122"/>
              </a:rPr>
              <a:t>A.</a:t>
            </a:r>
            <a:r>
              <a:rPr lang="zh-CN" dirty="0">
                <a:latin typeface="仿宋" panose="02010609060101010101" charset="-122"/>
                <a:ea typeface="仿宋" panose="02010609060101010101" charset="-122"/>
                <a:cs typeface="仿宋" panose="02010609060101010101" charset="-122"/>
              </a:rPr>
              <a:t>要设置给定的步长和窗口大小，窗口太小框不住物体，太大又产生数据冗余，框被定死了不能变通</a:t>
            </a:r>
            <a:r>
              <a:rPr lang="en-US" altLang="zh-CN" dirty="0">
                <a:latin typeface="仿宋" panose="02010609060101010101" charset="-122"/>
                <a:ea typeface="仿宋" panose="02010609060101010101" charset="-122"/>
                <a:cs typeface="仿宋" panose="02010609060101010101" charset="-122"/>
              </a:rPr>
              <a:t>;B</a:t>
            </a:r>
            <a:r>
              <a:rPr lang="zh-CN" dirty="0">
                <a:latin typeface="仿宋" panose="02010609060101010101" charset="-122"/>
                <a:ea typeface="仿宋" panose="02010609060101010101" charset="-122"/>
                <a:cs typeface="仿宋" panose="02010609060101010101" charset="-122"/>
              </a:rPr>
              <a:t>.计算量太大：每滑动一次都将图像块输入网络中分类，这样可能将背景图片也输入进去了进行分类这是很没必要的。而且窗口滑动的时候与上一次滑动的结果可能有重叠区域，重复计算，且滑动产生的区域很多计算量很大。</a:t>
            </a:r>
            <a:endParaRPr lang="zh-CN" dirty="0">
              <a:latin typeface="仿宋" panose="02010609060101010101" charset="-122"/>
              <a:ea typeface="仿宋" panose="02010609060101010101" charset="-122"/>
              <a:cs typeface="仿宋" panose="02010609060101010101" charset="-122"/>
            </a:endParaRPr>
          </a:p>
        </p:txBody>
      </p:sp>
      <p:sp>
        <p:nvSpPr>
          <p:cNvPr id="4" name="TextBox 2"/>
          <p:cNvSpPr txBox="1"/>
          <p:nvPr/>
        </p:nvSpPr>
        <p:spPr>
          <a:xfrm>
            <a:off x="222885" y="2714605"/>
            <a:ext cx="8305800" cy="2306955"/>
          </a:xfrm>
          <a:prstGeom prst="rect">
            <a:avLst/>
          </a:prstGeom>
          <a:noFill/>
          <a:ln>
            <a:solidFill>
              <a:srgbClr val="FFFF00"/>
            </a:solidFill>
          </a:ln>
        </p:spPr>
        <p:txBody>
          <a:bodyPr wrap="square" rtlCol="0">
            <a:spAutoFit/>
          </a:bodyPr>
          <a:p>
            <a:pPr indent="0">
              <a:buFont typeface="+mj-lt"/>
              <a:buNone/>
            </a:pPr>
            <a:r>
              <a:rPr lang="en-US" altLang="zh-CN" b="1" dirty="0">
                <a:latin typeface="黑体" panose="02010609060101010101" charset="-122"/>
                <a:ea typeface="黑体" panose="02010609060101010101" charset="-122"/>
                <a:cs typeface="仿宋" panose="02010609060101010101" charset="-122"/>
              </a:rPr>
              <a:t>2.R-CNN(Region with CNN feature)</a:t>
            </a:r>
            <a:r>
              <a:rPr lang="zh-CN" b="1" dirty="0">
                <a:latin typeface="仿宋" panose="02010609060101010101" charset="-122"/>
                <a:ea typeface="仿宋" panose="02010609060101010101" charset="-122"/>
                <a:cs typeface="仿宋" panose="02010609060101010101" charset="-122"/>
              </a:rPr>
              <a:t>：</a:t>
            </a:r>
            <a:r>
              <a:rPr dirty="0">
                <a:latin typeface="仿宋" panose="02010609060101010101" charset="-122"/>
                <a:ea typeface="仿宋" panose="02010609060101010101" charset="-122"/>
                <a:cs typeface="仿宋" panose="02010609060101010101" charset="-122"/>
              </a:rPr>
              <a:t>R-CNN算法的提出才是真正奠定了深度学习在目标检测领域的应用。R-CNN算法主要解决了滑窗算法的两个弊端：</a:t>
            </a:r>
            <a:endParaRPr dirty="0">
              <a:latin typeface="仿宋" panose="02010609060101010101" charset="-122"/>
              <a:ea typeface="仿宋" panose="02010609060101010101" charset="-122"/>
              <a:cs typeface="仿宋" panose="02010609060101010101" charset="-122"/>
            </a:endParaRPr>
          </a:p>
          <a:p>
            <a:pPr indent="0">
              <a:buFont typeface="+mj-lt"/>
              <a:buNone/>
            </a:pPr>
            <a:r>
              <a:rPr dirty="0">
                <a:latin typeface="仿宋" panose="02010609060101010101" charset="-122"/>
                <a:ea typeface="仿宋" panose="02010609060101010101" charset="-122"/>
                <a:cs typeface="仿宋" panose="02010609060101010101" charset="-122"/>
              </a:rPr>
              <a:t>1.随着窗口的滑动导致产生的数据量异常多，计算量非常大，R-CNN将滑窗截取图像块的方法替换成选择性搜索(Selective Search)生成</a:t>
            </a:r>
            <a:r>
              <a:rPr b="1" u="sng" dirty="0">
                <a:ln>
                  <a:solidFill>
                    <a:srgbClr val="FFFF00"/>
                  </a:solidFill>
                </a:ln>
                <a:solidFill>
                  <a:schemeClr val="tx1"/>
                </a:solidFill>
                <a:latin typeface="仿宋" panose="02010609060101010101" charset="-122"/>
                <a:ea typeface="仿宋" panose="02010609060101010101" charset="-122"/>
                <a:cs typeface="仿宋" panose="02010609060101010101" charset="-122"/>
              </a:rPr>
              <a:t>建议区域(Region Proposal)</a:t>
            </a:r>
            <a:r>
              <a:rPr dirty="0">
                <a:latin typeface="仿宋" panose="02010609060101010101" charset="-122"/>
                <a:ea typeface="仿宋" panose="02010609060101010101" charset="-122"/>
                <a:cs typeface="仿宋" panose="02010609060101010101" charset="-122"/>
              </a:rPr>
              <a:t>,选择性搜索通过图像的纹理和像素聚类来分割出图像可能存在物体的小区域，</a:t>
            </a:r>
            <a:r>
              <a:rPr lang="zh-CN" dirty="0">
                <a:latin typeface="仿宋" panose="02010609060101010101" charset="-122"/>
                <a:ea typeface="仿宋" panose="02010609060101010101" charset="-122"/>
                <a:cs typeface="仿宋" panose="02010609060101010101" charset="-122"/>
              </a:rPr>
              <a:t>然后</a:t>
            </a:r>
            <a:r>
              <a:rPr dirty="0">
                <a:latin typeface="仿宋" panose="02010609060101010101" charset="-122"/>
                <a:ea typeface="仿宋" panose="02010609060101010101" charset="-122"/>
                <a:cs typeface="仿宋" panose="02010609060101010101" charset="-122"/>
              </a:rPr>
              <a:t>给这些小区域打上边框送入网络中进行分类和</a:t>
            </a:r>
            <a:r>
              <a:rPr b="1" dirty="0">
                <a:solidFill>
                  <a:srgbClr val="00B0F0"/>
                </a:solidFill>
                <a:latin typeface="仿宋" panose="02010609060101010101" charset="-122"/>
                <a:ea typeface="仿宋" panose="02010609060101010101" charset="-122"/>
                <a:cs typeface="仿宋" panose="02010609060101010101" charset="-122"/>
              </a:rPr>
              <a:t>边框回归</a:t>
            </a:r>
            <a:r>
              <a:rPr dirty="0">
                <a:latin typeface="仿宋" panose="02010609060101010101" charset="-122"/>
                <a:ea typeface="仿宋" panose="02010609060101010101" charset="-122"/>
                <a:cs typeface="仿宋" panose="02010609060101010101" charset="-122"/>
              </a:rPr>
              <a:t>建议区域</a:t>
            </a:r>
            <a:r>
              <a:rPr lang="zh-CN" dirty="0">
                <a:latin typeface="仿宋" panose="02010609060101010101" charset="-122"/>
                <a:ea typeface="仿宋" panose="02010609060101010101" charset="-122"/>
                <a:cs typeface="仿宋" panose="02010609060101010101" charset="-122"/>
              </a:rPr>
              <a:t>，</a:t>
            </a:r>
            <a:r>
              <a:rPr dirty="0">
                <a:latin typeface="仿宋" panose="02010609060101010101" charset="-122"/>
                <a:ea typeface="仿宋" panose="02010609060101010101" charset="-122"/>
                <a:cs typeface="仿宋" panose="02010609060101010101" charset="-122"/>
              </a:rPr>
              <a:t>极大的降低了滑窗生成的数据量。</a:t>
            </a:r>
            <a:endParaRPr dirty="0">
              <a:latin typeface="仿宋" panose="02010609060101010101" charset="-122"/>
              <a:ea typeface="仿宋" panose="02010609060101010101" charset="-122"/>
              <a:cs typeface="仿宋" panose="02010609060101010101" charset="-122"/>
            </a:endParaRPr>
          </a:p>
          <a:p>
            <a:pPr indent="0">
              <a:buFont typeface="+mj-lt"/>
              <a:buNone/>
            </a:pPr>
            <a:r>
              <a:rPr dirty="0">
                <a:latin typeface="仿宋" panose="02010609060101010101" charset="-122"/>
                <a:ea typeface="仿宋" panose="02010609060101010101" charset="-122"/>
                <a:cs typeface="仿宋" panose="02010609060101010101" charset="-122"/>
              </a:rPr>
              <a:t>2.</a:t>
            </a:r>
            <a:r>
              <a:rPr b="1" dirty="0">
                <a:solidFill>
                  <a:srgbClr val="00B0F0"/>
                </a:solidFill>
                <a:latin typeface="仿宋" panose="02010609060101010101" charset="-122"/>
                <a:ea typeface="仿宋" panose="02010609060101010101" charset="-122"/>
                <a:cs typeface="仿宋" panose="02010609060101010101" charset="-122"/>
              </a:rPr>
              <a:t>边框回归</a:t>
            </a:r>
            <a:r>
              <a:rPr b="1" u="sng" dirty="0">
                <a:solidFill>
                  <a:schemeClr val="tx1"/>
                </a:solidFill>
                <a:latin typeface="仿宋" panose="02010609060101010101" charset="-122"/>
                <a:ea typeface="仿宋" panose="02010609060101010101" charset="-122"/>
                <a:cs typeface="仿宋" panose="02010609060101010101" charset="-122"/>
              </a:rPr>
              <a:t>改进了用固定大小的窗口</a:t>
            </a:r>
            <a:r>
              <a:rPr dirty="0">
                <a:latin typeface="仿宋" panose="02010609060101010101" charset="-122"/>
                <a:ea typeface="仿宋" panose="02010609060101010101" charset="-122"/>
                <a:cs typeface="仿宋" panose="02010609060101010101" charset="-122"/>
              </a:rPr>
              <a:t>框出物体所在位置，使得目标定位更加准确</a:t>
            </a:r>
            <a:endParaRPr dirty="0">
              <a:latin typeface="仿宋" panose="02010609060101010101" charset="-122"/>
              <a:ea typeface="仿宋" panose="02010609060101010101" charset="-122"/>
              <a:cs typeface="仿宋" panose="02010609060101010101" charset="-122"/>
            </a:endParaRPr>
          </a:p>
        </p:txBody>
      </p:sp>
      <p:pic>
        <p:nvPicPr>
          <p:cNvPr id="7" name="图片 6"/>
          <p:cNvPicPr>
            <a:picLocks noChangeAspect="1"/>
          </p:cNvPicPr>
          <p:nvPr>
            <p:custDataLst>
              <p:tags r:id="rId1"/>
            </p:custDataLst>
          </p:nvPr>
        </p:nvPicPr>
        <p:blipFill>
          <a:blip r:embed="rId2"/>
          <a:stretch>
            <a:fillRect/>
          </a:stretch>
        </p:blipFill>
        <p:spPr>
          <a:xfrm>
            <a:off x="381000" y="521970"/>
            <a:ext cx="8264525" cy="2254250"/>
          </a:xfrm>
          <a:prstGeom prst="rect">
            <a:avLst/>
          </a:prstGeom>
          <a:ln w="38100">
            <a:solidFill>
              <a:srgbClr val="FF0000"/>
            </a:solidFill>
          </a:ln>
        </p:spPr>
      </p:pic>
      <p:sp>
        <p:nvSpPr>
          <p:cNvPr id="2" name="矩形 1"/>
          <p:cNvSpPr/>
          <p:nvPr/>
        </p:nvSpPr>
        <p:spPr>
          <a:xfrm>
            <a:off x="2772410" y="894715"/>
            <a:ext cx="382270" cy="454660"/>
          </a:xfrm>
          <a:prstGeom prst="rect">
            <a:avLst/>
          </a:prstGeom>
          <a:noFill/>
          <a:ln w="28575">
            <a:solidFill>
              <a:srgbClr val="00B0F0"/>
            </a:solidFill>
          </a:ln>
          <a:extLst>
            <a:ext uri="{909E8E84-426E-40DD-AFC4-6F175D3DCCD1}">
              <a14:hiddenFill xmlns:a14="http://schemas.microsoft.com/office/drawing/2010/main">
                <a:solidFill>
                  <a:srgbClr val="00B0F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p:bldP spid="2" grpId="0" animBg="1"/>
      <p:bldP spid="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381000" y="235585"/>
            <a:ext cx="3749675" cy="460375"/>
          </a:xfrm>
          <a:prstGeom prst="rect">
            <a:avLst/>
          </a:prstGeom>
          <a:noFill/>
        </p:spPr>
        <p:txBody>
          <a:bodyPr wrap="square" rtlCol="0">
            <a:spAutoFit/>
          </a:bodyPr>
          <a:p>
            <a:r>
              <a:rPr lang="zh-CN" sz="2400" b="1" dirty="0"/>
              <a:t>扩充：</a:t>
            </a:r>
            <a:r>
              <a:rPr lang="zh-CN" sz="2400" b="1" dirty="0">
                <a:sym typeface="+mn-ea"/>
              </a:rPr>
              <a:t>目标</a:t>
            </a:r>
            <a:r>
              <a:rPr lang="zh-CN" sz="2400" b="1" dirty="0"/>
              <a:t>检测其他</a:t>
            </a:r>
            <a:r>
              <a:rPr lang="zh-CN" sz="2400" b="1" dirty="0"/>
              <a:t>算法</a:t>
            </a:r>
            <a:endParaRPr lang="zh-CN" sz="2400" b="1" dirty="0"/>
          </a:p>
        </p:txBody>
      </p:sp>
      <p:sp>
        <p:nvSpPr>
          <p:cNvPr id="5" name="TextBox 2"/>
          <p:cNvSpPr txBox="1"/>
          <p:nvPr/>
        </p:nvSpPr>
        <p:spPr>
          <a:xfrm>
            <a:off x="222885" y="772140"/>
            <a:ext cx="8305800" cy="1753235"/>
          </a:xfrm>
          <a:prstGeom prst="rect">
            <a:avLst/>
          </a:prstGeom>
          <a:noFill/>
        </p:spPr>
        <p:txBody>
          <a:bodyPr wrap="square" rtlCol="0">
            <a:spAutoFit/>
          </a:bodyPr>
          <a:p>
            <a:pPr indent="0">
              <a:buFont typeface="+mj-lt"/>
              <a:buNone/>
            </a:pPr>
            <a:r>
              <a:rPr lang="en-US" altLang="zh-CN" b="1" dirty="0">
                <a:latin typeface="黑体" panose="02010609060101010101" charset="-122"/>
                <a:ea typeface="黑体" panose="02010609060101010101" charset="-122"/>
                <a:cs typeface="仿宋" panose="02010609060101010101" charset="-122"/>
              </a:rPr>
              <a:t>1.</a:t>
            </a:r>
            <a:r>
              <a:rPr lang="zh-CN" b="1" dirty="0">
                <a:latin typeface="黑体" panose="02010609060101010101" charset="-122"/>
                <a:ea typeface="黑体" panose="02010609060101010101" charset="-122"/>
                <a:cs typeface="仿宋" panose="02010609060101010101" charset="-122"/>
              </a:rPr>
              <a:t>滑动窗口</a:t>
            </a:r>
            <a:r>
              <a:rPr lang="zh-CN" b="1" dirty="0">
                <a:latin typeface="仿宋" panose="02010609060101010101" charset="-122"/>
                <a:ea typeface="仿宋" panose="02010609060101010101" charset="-122"/>
                <a:cs typeface="仿宋" panose="02010609060101010101" charset="-122"/>
              </a:rPr>
              <a:t>：</a:t>
            </a:r>
            <a:r>
              <a:rPr lang="zh-CN" dirty="0">
                <a:latin typeface="仿宋" panose="02010609060101010101" charset="-122"/>
                <a:ea typeface="仿宋" panose="02010609060101010101" charset="-122"/>
                <a:cs typeface="仿宋" panose="02010609060101010101" charset="-122"/>
              </a:rPr>
              <a:t>本质上是将目标检测问题转变成了一个分类问题，这样处理过于简单</a:t>
            </a:r>
            <a:r>
              <a:rPr lang="en-US" altLang="zh-CN" dirty="0">
                <a:latin typeface="仿宋" panose="02010609060101010101" charset="-122"/>
                <a:ea typeface="仿宋" panose="02010609060101010101" charset="-122"/>
                <a:cs typeface="仿宋" panose="02010609060101010101" charset="-122"/>
              </a:rPr>
              <a:t>.</a:t>
            </a:r>
            <a:r>
              <a:rPr lang="zh-CN" dirty="0">
                <a:latin typeface="仿宋" panose="02010609060101010101" charset="-122"/>
                <a:ea typeface="仿宋" panose="02010609060101010101" charset="-122"/>
                <a:cs typeface="仿宋" panose="02010609060101010101" charset="-122"/>
              </a:rPr>
              <a:t>缺陷：</a:t>
            </a:r>
            <a:r>
              <a:rPr lang="en-US" altLang="zh-CN" dirty="0">
                <a:latin typeface="仿宋" panose="02010609060101010101" charset="-122"/>
                <a:ea typeface="仿宋" panose="02010609060101010101" charset="-122"/>
                <a:cs typeface="仿宋" panose="02010609060101010101" charset="-122"/>
              </a:rPr>
              <a:t>A.</a:t>
            </a:r>
            <a:r>
              <a:rPr lang="zh-CN" dirty="0">
                <a:latin typeface="仿宋" panose="02010609060101010101" charset="-122"/>
                <a:ea typeface="仿宋" panose="02010609060101010101" charset="-122"/>
                <a:cs typeface="仿宋" panose="02010609060101010101" charset="-122"/>
              </a:rPr>
              <a:t>要设置给定的步长和窗口大小，窗口太小框不住物体，太大又产生数据冗余，框被定死了不能变通</a:t>
            </a:r>
            <a:r>
              <a:rPr lang="en-US" altLang="zh-CN" dirty="0">
                <a:latin typeface="仿宋" panose="02010609060101010101" charset="-122"/>
                <a:ea typeface="仿宋" panose="02010609060101010101" charset="-122"/>
                <a:cs typeface="仿宋" panose="02010609060101010101" charset="-122"/>
              </a:rPr>
              <a:t>;B</a:t>
            </a:r>
            <a:r>
              <a:rPr lang="zh-CN" dirty="0">
                <a:latin typeface="仿宋" panose="02010609060101010101" charset="-122"/>
                <a:ea typeface="仿宋" panose="02010609060101010101" charset="-122"/>
                <a:cs typeface="仿宋" panose="02010609060101010101" charset="-122"/>
              </a:rPr>
              <a:t>.计算量太大：每滑动一次都将图像块输入网络中分类，这样可能将背景图片也输入进去了进行分类这是很没必要的。而且窗口滑动的时候与上一次滑动的结果可能有重叠区域，重复计算，且滑动产生的区域很多计算量很大。</a:t>
            </a:r>
            <a:endParaRPr lang="zh-CN" dirty="0">
              <a:latin typeface="仿宋" panose="02010609060101010101" charset="-122"/>
              <a:ea typeface="仿宋" panose="02010609060101010101" charset="-122"/>
              <a:cs typeface="仿宋" panose="02010609060101010101" charset="-122"/>
            </a:endParaRPr>
          </a:p>
        </p:txBody>
      </p:sp>
      <p:sp>
        <p:nvSpPr>
          <p:cNvPr id="4" name="TextBox 2"/>
          <p:cNvSpPr txBox="1"/>
          <p:nvPr/>
        </p:nvSpPr>
        <p:spPr>
          <a:xfrm>
            <a:off x="222885" y="2880340"/>
            <a:ext cx="8305800" cy="2030095"/>
          </a:xfrm>
          <a:prstGeom prst="rect">
            <a:avLst/>
          </a:prstGeom>
          <a:noFill/>
        </p:spPr>
        <p:txBody>
          <a:bodyPr wrap="square" rtlCol="0">
            <a:spAutoFit/>
          </a:bodyPr>
          <a:p>
            <a:pPr indent="0">
              <a:buFont typeface="+mj-lt"/>
              <a:buNone/>
            </a:pPr>
            <a:r>
              <a:rPr lang="en-US" altLang="zh-CN" b="1" dirty="0">
                <a:latin typeface="黑体" panose="02010609060101010101" charset="-122"/>
                <a:ea typeface="黑体" panose="02010609060101010101" charset="-122"/>
                <a:cs typeface="仿宋" panose="02010609060101010101" charset="-122"/>
              </a:rPr>
              <a:t>2.R-CNN(Region with CNN feature)</a:t>
            </a:r>
            <a:r>
              <a:rPr lang="zh-CN" b="1" dirty="0">
                <a:latin typeface="仿宋" panose="02010609060101010101" charset="-122"/>
                <a:ea typeface="仿宋" panose="02010609060101010101" charset="-122"/>
                <a:cs typeface="仿宋" panose="02010609060101010101" charset="-122"/>
              </a:rPr>
              <a:t>：</a:t>
            </a:r>
            <a:endParaRPr lang="zh-CN" b="1" dirty="0">
              <a:latin typeface="仿宋" panose="02010609060101010101" charset="-122"/>
              <a:ea typeface="仿宋" panose="02010609060101010101" charset="-122"/>
              <a:cs typeface="仿宋" panose="02010609060101010101" charset="-122"/>
            </a:endParaRPr>
          </a:p>
          <a:p>
            <a:pPr indent="0">
              <a:buFont typeface="+mj-lt"/>
              <a:buNone/>
            </a:pPr>
            <a:r>
              <a:rPr lang="en-US" dirty="0">
                <a:latin typeface="仿宋" panose="02010609060101010101" charset="-122"/>
                <a:ea typeface="仿宋" panose="02010609060101010101" charset="-122"/>
                <a:cs typeface="仿宋" panose="02010609060101010101" charset="-122"/>
              </a:rPr>
              <a:t>A.</a:t>
            </a:r>
            <a:r>
              <a:rPr lang="zh-CN" altLang="en-US" dirty="0">
                <a:latin typeface="仿宋" panose="02010609060101010101" charset="-122"/>
                <a:ea typeface="仿宋" panose="02010609060101010101" charset="-122"/>
                <a:cs typeface="仿宋" panose="02010609060101010101" charset="-122"/>
              </a:rPr>
              <a:t>把</a:t>
            </a:r>
            <a:r>
              <a:rPr dirty="0">
                <a:latin typeface="仿宋" panose="02010609060101010101" charset="-122"/>
                <a:ea typeface="仿宋" panose="02010609060101010101" charset="-122"/>
                <a:cs typeface="仿宋" panose="02010609060101010101" charset="-122"/>
              </a:rPr>
              <a:t>输入图像进行选择性搜索生成不同大小的</a:t>
            </a:r>
            <a:r>
              <a:rPr dirty="0">
                <a:solidFill>
                  <a:srgbClr val="FF0000"/>
                </a:solidFill>
                <a:latin typeface="仿宋" panose="02010609060101010101" charset="-122"/>
                <a:ea typeface="仿宋" panose="02010609060101010101" charset="-122"/>
                <a:cs typeface="仿宋" panose="02010609060101010101" charset="-122"/>
              </a:rPr>
              <a:t>建议区域</a:t>
            </a:r>
            <a:r>
              <a:rPr lang="zh-CN" dirty="0">
                <a:latin typeface="仿宋" panose="02010609060101010101" charset="-122"/>
                <a:ea typeface="仿宋" panose="02010609060101010101" charset="-122"/>
                <a:cs typeface="仿宋" panose="02010609060101010101" charset="-122"/>
              </a:rPr>
              <a:t>（</a:t>
            </a:r>
            <a:r>
              <a:rPr dirty="0">
                <a:latin typeface="仿宋" panose="02010609060101010101" charset="-122"/>
                <a:ea typeface="仿宋" panose="02010609060101010101" charset="-122"/>
                <a:cs typeface="仿宋" panose="02010609060101010101" charset="-122"/>
              </a:rPr>
              <a:t>Region Proposal</a:t>
            </a:r>
            <a:r>
              <a:rPr lang="zh-CN" dirty="0">
                <a:latin typeface="仿宋" panose="02010609060101010101" charset="-122"/>
                <a:ea typeface="仿宋" panose="02010609060101010101" charset="-122"/>
                <a:cs typeface="仿宋" panose="02010609060101010101" charset="-122"/>
              </a:rPr>
              <a:t>，如</a:t>
            </a:r>
            <a:r>
              <a:rPr lang="en-US" altLang="zh-CN" b="1" dirty="0">
                <a:solidFill>
                  <a:srgbClr val="00B050"/>
                </a:solidFill>
                <a:latin typeface="黑体" panose="02010609060101010101" charset="-122"/>
                <a:ea typeface="黑体" panose="02010609060101010101" charset="-122"/>
                <a:cs typeface="黑体" panose="02010609060101010101" charset="-122"/>
              </a:rPr>
              <a:t>2000</a:t>
            </a:r>
            <a:r>
              <a:rPr lang="zh-CN" altLang="en-US" b="1" dirty="0">
                <a:solidFill>
                  <a:srgbClr val="00B050"/>
                </a:solidFill>
                <a:latin typeface="黑体" panose="02010609060101010101" charset="-122"/>
                <a:ea typeface="黑体" panose="02010609060101010101" charset="-122"/>
                <a:cs typeface="黑体" panose="02010609060101010101" charset="-122"/>
              </a:rPr>
              <a:t>个</a:t>
            </a:r>
            <a:r>
              <a:rPr lang="zh-CN" dirty="0">
                <a:latin typeface="仿宋" panose="02010609060101010101" charset="-122"/>
                <a:ea typeface="仿宋" panose="02010609060101010101" charset="-122"/>
                <a:cs typeface="仿宋" panose="02010609060101010101" charset="-122"/>
              </a:rPr>
              <a:t>）</a:t>
            </a:r>
            <a:r>
              <a:rPr dirty="0">
                <a:latin typeface="仿宋" panose="02010609060101010101" charset="-122"/>
                <a:ea typeface="仿宋" panose="02010609060101010101" charset="-122"/>
                <a:cs typeface="仿宋" panose="02010609060101010101" charset="-122"/>
              </a:rPr>
              <a:t>,将</a:t>
            </a:r>
            <a:r>
              <a:rPr lang="zh-CN" dirty="0">
                <a:latin typeface="仿宋" panose="02010609060101010101" charset="-122"/>
                <a:ea typeface="仿宋" panose="02010609060101010101" charset="-122"/>
                <a:cs typeface="仿宋" panose="02010609060101010101" charset="-122"/>
              </a:rPr>
              <a:t>建议</a:t>
            </a:r>
            <a:r>
              <a:rPr dirty="0">
                <a:latin typeface="仿宋" panose="02010609060101010101" charset="-122"/>
                <a:ea typeface="仿宋" panose="02010609060101010101" charset="-122"/>
                <a:cs typeface="仿宋" panose="02010609060101010101" charset="-122"/>
              </a:rPr>
              <a:t>区域</a:t>
            </a:r>
            <a:r>
              <a:rPr lang="zh-CN" dirty="0">
                <a:latin typeface="仿宋" panose="02010609060101010101" charset="-122"/>
                <a:ea typeface="仿宋" panose="02010609060101010101" charset="-122"/>
                <a:cs typeface="仿宋" panose="02010609060101010101" charset="-122"/>
              </a:rPr>
              <a:t>改变尺寸到</a:t>
            </a:r>
            <a:r>
              <a:rPr dirty="0">
                <a:latin typeface="仿宋" panose="02010609060101010101" charset="-122"/>
                <a:ea typeface="仿宋" panose="02010609060101010101" charset="-122"/>
                <a:cs typeface="仿宋" panose="02010609060101010101" charset="-122"/>
              </a:rPr>
              <a:t>到固定</a:t>
            </a:r>
            <a:r>
              <a:rPr lang="zh-CN" dirty="0">
                <a:latin typeface="仿宋" panose="02010609060101010101" charset="-122"/>
                <a:ea typeface="仿宋" panose="02010609060101010101" charset="-122"/>
                <a:cs typeface="仿宋" panose="02010609060101010101" charset="-122"/>
              </a:rPr>
              <a:t>的</a:t>
            </a:r>
            <a:r>
              <a:rPr lang="zh-CN" dirty="0">
                <a:solidFill>
                  <a:srgbClr val="FF0000"/>
                </a:solidFill>
                <a:latin typeface="仿宋" panose="02010609060101010101" charset="-122"/>
                <a:ea typeface="仿宋" panose="02010609060101010101" charset="-122"/>
                <a:cs typeface="仿宋" panose="02010609060101010101" charset="-122"/>
              </a:rPr>
              <a:t>同一尺寸</a:t>
            </a:r>
            <a:r>
              <a:rPr lang="zh-CN" dirty="0">
                <a:latin typeface="仿宋" panose="02010609060101010101" charset="-122"/>
                <a:ea typeface="仿宋" panose="02010609060101010101" charset="-122"/>
                <a:cs typeface="仿宋" panose="02010609060101010101" charset="-122"/>
              </a:rPr>
              <a:t>；</a:t>
            </a:r>
            <a:endParaRPr dirty="0">
              <a:latin typeface="仿宋" panose="02010609060101010101" charset="-122"/>
              <a:ea typeface="仿宋" panose="02010609060101010101" charset="-122"/>
              <a:cs typeface="仿宋" panose="02010609060101010101" charset="-122"/>
            </a:endParaRPr>
          </a:p>
          <a:p>
            <a:pPr indent="0">
              <a:buFont typeface="+mj-lt"/>
              <a:buNone/>
            </a:pPr>
            <a:r>
              <a:rPr lang="en-US" dirty="0">
                <a:latin typeface="仿宋" panose="02010609060101010101" charset="-122"/>
                <a:ea typeface="仿宋" panose="02010609060101010101" charset="-122"/>
                <a:cs typeface="仿宋" panose="02010609060101010101" charset="-122"/>
              </a:rPr>
              <a:t>B.</a:t>
            </a:r>
            <a:r>
              <a:rPr dirty="0">
                <a:latin typeface="仿宋" panose="02010609060101010101" charset="-122"/>
                <a:ea typeface="仿宋" panose="02010609060101010101" charset="-122"/>
                <a:cs typeface="仿宋" panose="02010609060101010101" charset="-122"/>
              </a:rPr>
              <a:t>将某个分类网络迁移过来提取出建议区域的特征,并在现有数据集上进行微调。</a:t>
            </a:r>
            <a:endParaRPr dirty="0">
              <a:latin typeface="仿宋" panose="02010609060101010101" charset="-122"/>
              <a:ea typeface="仿宋" panose="02010609060101010101" charset="-122"/>
              <a:cs typeface="仿宋" panose="02010609060101010101" charset="-122"/>
            </a:endParaRPr>
          </a:p>
          <a:p>
            <a:pPr indent="0">
              <a:buFont typeface="+mj-lt"/>
              <a:buNone/>
            </a:pPr>
            <a:r>
              <a:rPr lang="en-US" dirty="0">
                <a:latin typeface="仿宋" panose="02010609060101010101" charset="-122"/>
                <a:ea typeface="仿宋" panose="02010609060101010101" charset="-122"/>
                <a:cs typeface="仿宋" panose="02010609060101010101" charset="-122"/>
              </a:rPr>
              <a:t>C.</a:t>
            </a:r>
            <a:r>
              <a:rPr dirty="0">
                <a:latin typeface="仿宋" panose="02010609060101010101" charset="-122"/>
                <a:ea typeface="仿宋" panose="02010609060101010101" charset="-122"/>
                <a:cs typeface="仿宋" panose="02010609060101010101" charset="-122"/>
              </a:rPr>
              <a:t>用提取出的特征训练多个支持向量机</a:t>
            </a:r>
            <a:r>
              <a:rPr lang="zh-CN" dirty="0">
                <a:latin typeface="仿宋" panose="02010609060101010101" charset="-122"/>
                <a:ea typeface="仿宋" panose="02010609060101010101" charset="-122"/>
                <a:cs typeface="仿宋" panose="02010609060101010101" charset="-122"/>
              </a:rPr>
              <a:t>或</a:t>
            </a:r>
            <a:r>
              <a:rPr lang="en-US" altLang="zh-CN" dirty="0">
                <a:latin typeface="仿宋" panose="02010609060101010101" charset="-122"/>
                <a:ea typeface="仿宋" panose="02010609060101010101" charset="-122"/>
                <a:cs typeface="仿宋" panose="02010609060101010101" charset="-122"/>
              </a:rPr>
              <a:t>CNN</a:t>
            </a:r>
            <a:r>
              <a:rPr dirty="0">
                <a:latin typeface="仿宋" panose="02010609060101010101" charset="-122"/>
                <a:ea typeface="仿宋" panose="02010609060101010101" charset="-122"/>
                <a:cs typeface="仿宋" panose="02010609060101010101" charset="-122"/>
              </a:rPr>
              <a:t>，每一个都用来进行二分类</a:t>
            </a:r>
            <a:endParaRPr dirty="0">
              <a:latin typeface="仿宋" panose="02010609060101010101" charset="-122"/>
              <a:ea typeface="仿宋" panose="02010609060101010101" charset="-122"/>
              <a:cs typeface="仿宋" panose="02010609060101010101" charset="-122"/>
            </a:endParaRPr>
          </a:p>
          <a:p>
            <a:pPr indent="0">
              <a:buFont typeface="+mj-lt"/>
              <a:buNone/>
            </a:pPr>
            <a:r>
              <a:rPr lang="en-US" dirty="0">
                <a:latin typeface="仿宋" panose="02010609060101010101" charset="-122"/>
                <a:ea typeface="仿宋" panose="02010609060101010101" charset="-122"/>
                <a:cs typeface="仿宋" panose="02010609060101010101" charset="-122"/>
              </a:rPr>
              <a:t>D.</a:t>
            </a:r>
            <a:r>
              <a:rPr dirty="0">
                <a:latin typeface="仿宋" panose="02010609060101010101" charset="-122"/>
                <a:ea typeface="仿宋" panose="02010609060101010101" charset="-122"/>
                <a:cs typeface="仿宋" panose="02010609060101010101" charset="-122"/>
              </a:rPr>
              <a:t>将每个</a:t>
            </a:r>
            <a:r>
              <a:rPr lang="zh-CN" dirty="0">
                <a:latin typeface="仿宋" panose="02010609060101010101" charset="-122"/>
                <a:ea typeface="仿宋" panose="02010609060101010101" charset="-122"/>
                <a:cs typeface="仿宋" panose="02010609060101010101" charset="-122"/>
              </a:rPr>
              <a:t>建议</a:t>
            </a:r>
            <a:r>
              <a:rPr dirty="0">
                <a:latin typeface="仿宋" panose="02010609060101010101" charset="-122"/>
                <a:ea typeface="仿宋" panose="02010609060101010101" charset="-122"/>
                <a:cs typeface="仿宋" panose="02010609060101010101" charset="-122"/>
              </a:rPr>
              <a:t>区域连同其标注框一起进行边界框回归</a:t>
            </a:r>
            <a:endParaRPr dirty="0">
              <a:latin typeface="仿宋" panose="02010609060101010101" charset="-122"/>
              <a:ea typeface="仿宋" panose="02010609060101010101" charset="-122"/>
              <a:cs typeface="仿宋" panose="02010609060101010101" charset="-122"/>
            </a:endParaRPr>
          </a:p>
          <a:p>
            <a:pPr indent="0">
              <a:buFont typeface="+mj-lt"/>
              <a:buNone/>
            </a:pPr>
            <a:endParaRPr dirty="0">
              <a:latin typeface="仿宋" panose="02010609060101010101" charset="-122"/>
              <a:ea typeface="仿宋" panose="02010609060101010101" charset="-122"/>
              <a:cs typeface="仿宋" panose="02010609060101010101" charset="-122"/>
            </a:endParaRPr>
          </a:p>
        </p:txBody>
      </p:sp>
      <p:pic>
        <p:nvPicPr>
          <p:cNvPr id="7" name="图片 6"/>
          <p:cNvPicPr>
            <a:picLocks noChangeAspect="1"/>
          </p:cNvPicPr>
          <p:nvPr>
            <p:custDataLst>
              <p:tags r:id="rId1"/>
            </p:custDataLst>
          </p:nvPr>
        </p:nvPicPr>
        <p:blipFill>
          <a:blip r:embed="rId2"/>
          <a:stretch>
            <a:fillRect/>
          </a:stretch>
        </p:blipFill>
        <p:spPr>
          <a:xfrm>
            <a:off x="381000" y="521970"/>
            <a:ext cx="8264525" cy="2254250"/>
          </a:xfrm>
          <a:prstGeom prst="rect">
            <a:avLst/>
          </a:prstGeom>
          <a:ln w="38100">
            <a:solidFill>
              <a:srgbClr val="FF0000"/>
            </a:solidFill>
          </a:ln>
        </p:spPr>
      </p:pic>
      <p:cxnSp>
        <p:nvCxnSpPr>
          <p:cNvPr id="3" name="直接箭头连接符 2"/>
          <p:cNvCxnSpPr/>
          <p:nvPr/>
        </p:nvCxnSpPr>
        <p:spPr>
          <a:xfrm flipV="1">
            <a:off x="4056380" y="1684020"/>
            <a:ext cx="366395" cy="177546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891280" y="370840"/>
            <a:ext cx="1465580" cy="306705"/>
          </a:xfrm>
          <a:prstGeom prst="rect">
            <a:avLst/>
          </a:prstGeom>
          <a:noFill/>
        </p:spPr>
        <p:txBody>
          <a:bodyPr wrap="square" rtlCol="0">
            <a:spAutoFit/>
          </a:bodyPr>
          <a:p>
            <a:r>
              <a:rPr lang="zh-CN" altLang="en-US" sz="1400" b="1">
                <a:solidFill>
                  <a:srgbClr val="00B050"/>
                </a:solidFill>
                <a:latin typeface="黑体" panose="02010609060101010101" charset="-122"/>
                <a:ea typeface="黑体" panose="02010609060101010101" charset="-122"/>
              </a:rPr>
              <a:t>缺点：扭曲区域</a:t>
            </a:r>
            <a:endParaRPr lang="zh-CN" altLang="en-US" sz="1400" b="1">
              <a:solidFill>
                <a:srgbClr val="00B050"/>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1"/>
      <p:bldP spid="8" grpId="0"/>
      <p:bldP spid="8"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381000" y="235585"/>
            <a:ext cx="3749675" cy="460375"/>
          </a:xfrm>
          <a:prstGeom prst="rect">
            <a:avLst/>
          </a:prstGeom>
          <a:noFill/>
        </p:spPr>
        <p:txBody>
          <a:bodyPr wrap="square" rtlCol="0">
            <a:spAutoFit/>
          </a:bodyPr>
          <a:p>
            <a:r>
              <a:rPr lang="zh-CN" sz="2400" b="1" dirty="0"/>
              <a:t>扩充：</a:t>
            </a:r>
            <a:r>
              <a:rPr lang="zh-CN" sz="2400" b="1" dirty="0">
                <a:sym typeface="+mn-ea"/>
              </a:rPr>
              <a:t>目标</a:t>
            </a:r>
            <a:r>
              <a:rPr lang="zh-CN" sz="2400" b="1" dirty="0"/>
              <a:t>检测其他</a:t>
            </a:r>
            <a:r>
              <a:rPr lang="zh-CN" sz="2400" b="1" dirty="0"/>
              <a:t>算法</a:t>
            </a:r>
            <a:endParaRPr lang="zh-CN" sz="2400" b="1" dirty="0"/>
          </a:p>
        </p:txBody>
      </p:sp>
      <p:sp>
        <p:nvSpPr>
          <p:cNvPr id="5" name="TextBox 2"/>
          <p:cNvSpPr txBox="1"/>
          <p:nvPr/>
        </p:nvSpPr>
        <p:spPr>
          <a:xfrm>
            <a:off x="222885" y="772140"/>
            <a:ext cx="8305800" cy="2306955"/>
          </a:xfrm>
          <a:prstGeom prst="rect">
            <a:avLst/>
          </a:prstGeom>
          <a:noFill/>
        </p:spPr>
        <p:txBody>
          <a:bodyPr wrap="square" rtlCol="0">
            <a:spAutoFit/>
          </a:bodyPr>
          <a:p>
            <a:pPr indent="0">
              <a:buFont typeface="+mj-lt"/>
              <a:buNone/>
            </a:pPr>
            <a:r>
              <a:rPr lang="en-US" altLang="zh-CN" b="1" dirty="0">
                <a:latin typeface="黑体" panose="02010609060101010101" charset="-122"/>
                <a:ea typeface="黑体" panose="02010609060101010101" charset="-122"/>
                <a:cs typeface="仿宋" panose="02010609060101010101" charset="-122"/>
                <a:sym typeface="+mn-ea"/>
              </a:rPr>
              <a:t>2.R-CNN</a:t>
            </a:r>
            <a:r>
              <a:rPr lang="zh-CN" altLang="en-US" b="1" dirty="0">
                <a:latin typeface="黑体" panose="02010609060101010101" charset="-122"/>
                <a:ea typeface="黑体" panose="02010609060101010101" charset="-122"/>
                <a:cs typeface="仿宋" panose="02010609060101010101" charset="-122"/>
                <a:sym typeface="+mn-ea"/>
              </a:rPr>
              <a:t>缺点</a:t>
            </a:r>
            <a:r>
              <a:rPr lang="zh-CN" b="1" dirty="0">
                <a:latin typeface="仿宋" panose="02010609060101010101" charset="-122"/>
                <a:ea typeface="仿宋" panose="02010609060101010101" charset="-122"/>
                <a:cs typeface="仿宋" panose="02010609060101010101" charset="-122"/>
              </a:rPr>
              <a:t>：</a:t>
            </a:r>
            <a:endParaRPr lang="zh-CN" b="1" dirty="0">
              <a:latin typeface="仿宋" panose="02010609060101010101" charset="-122"/>
              <a:ea typeface="仿宋" panose="02010609060101010101" charset="-122"/>
              <a:cs typeface="仿宋" panose="02010609060101010101" charset="-122"/>
            </a:endParaRPr>
          </a:p>
          <a:p>
            <a:pPr indent="0">
              <a:buFont typeface="+mj-lt"/>
              <a:buNone/>
            </a:pPr>
            <a:r>
              <a:rPr lang="en-US" altLang="zh-CN" dirty="0">
                <a:latin typeface="仿宋" panose="02010609060101010101" charset="-122"/>
                <a:ea typeface="仿宋" panose="02010609060101010101" charset="-122"/>
                <a:cs typeface="仿宋" panose="02010609060101010101" charset="-122"/>
              </a:rPr>
              <a:t>A</a:t>
            </a:r>
            <a:r>
              <a:rPr lang="zh-CN" dirty="0">
                <a:latin typeface="仿宋" panose="02010609060101010101" charset="-122"/>
                <a:ea typeface="仿宋" panose="02010609060101010101" charset="-122"/>
                <a:cs typeface="仿宋" panose="02010609060101010101" charset="-122"/>
              </a:rPr>
              <a:t>.R-CNN虽然减少了滑窗算法的计算量但是选择性搜索生成了</a:t>
            </a:r>
            <a:r>
              <a:rPr lang="en-US" altLang="zh-CN" dirty="0">
                <a:latin typeface="仿宋" panose="02010609060101010101" charset="-122"/>
                <a:ea typeface="仿宋" panose="02010609060101010101" charset="-122"/>
                <a:cs typeface="仿宋" panose="02010609060101010101" charset="-122"/>
              </a:rPr>
              <a:t>2000</a:t>
            </a:r>
            <a:r>
              <a:rPr lang="zh-CN" dirty="0">
                <a:latin typeface="仿宋" panose="02010609060101010101" charset="-122"/>
                <a:ea typeface="仿宋" panose="02010609060101010101" charset="-122"/>
                <a:cs typeface="仿宋" panose="02010609060101010101" charset="-122"/>
              </a:rPr>
              <a:t>个左右的建议区域这意味着每张图片都要进行上</a:t>
            </a:r>
            <a:r>
              <a:rPr lang="en-US" altLang="zh-CN" dirty="0">
                <a:latin typeface="仿宋" panose="02010609060101010101" charset="-122"/>
                <a:ea typeface="仿宋" panose="02010609060101010101" charset="-122"/>
                <a:cs typeface="仿宋" panose="02010609060101010101" charset="-122"/>
              </a:rPr>
              <a:t>2000</a:t>
            </a:r>
            <a:r>
              <a:rPr lang="zh-CN" dirty="0">
                <a:latin typeface="仿宋" panose="02010609060101010101" charset="-122"/>
                <a:ea typeface="仿宋" panose="02010609060101010101" charset="-122"/>
                <a:cs typeface="仿宋" panose="02010609060101010101" charset="-122"/>
              </a:rPr>
              <a:t>次前向传播；</a:t>
            </a:r>
            <a:endParaRPr lang="zh-CN" dirty="0">
              <a:latin typeface="仿宋" panose="02010609060101010101" charset="-122"/>
              <a:ea typeface="仿宋" panose="02010609060101010101" charset="-122"/>
              <a:cs typeface="仿宋" panose="02010609060101010101" charset="-122"/>
            </a:endParaRPr>
          </a:p>
          <a:p>
            <a:pPr indent="0">
              <a:buFont typeface="+mj-lt"/>
              <a:buNone/>
            </a:pPr>
            <a:r>
              <a:rPr lang="en-US" altLang="zh-CN" dirty="0">
                <a:latin typeface="仿宋" panose="02010609060101010101" charset="-122"/>
                <a:ea typeface="仿宋" panose="02010609060101010101" charset="-122"/>
                <a:cs typeface="仿宋" panose="02010609060101010101" charset="-122"/>
              </a:rPr>
              <a:t>B</a:t>
            </a:r>
            <a:r>
              <a:rPr lang="zh-CN" dirty="0">
                <a:latin typeface="仿宋" panose="02010609060101010101" charset="-122"/>
                <a:ea typeface="仿宋" panose="02010609060101010101" charset="-122"/>
                <a:cs typeface="仿宋" panose="02010609060101010101" charset="-122"/>
              </a:rPr>
              <a:t>.由于R-CNN建议区域的尺寸不一样而输入到全连接层的时候又以固定的尺寸进行输入，每一个建议区域都进行修改</a:t>
            </a:r>
            <a:r>
              <a:rPr lang="zh-CN" dirty="0">
                <a:latin typeface="仿宋" panose="02010609060101010101" charset="-122"/>
                <a:ea typeface="仿宋" panose="02010609060101010101" charset="-122"/>
                <a:cs typeface="仿宋" panose="02010609060101010101" charset="-122"/>
              </a:rPr>
              <a:t>尺寸操作使得图像在一定程度上发生了形变和扭曲，对分类任务很不利。</a:t>
            </a:r>
            <a:endParaRPr lang="zh-CN" dirty="0">
              <a:latin typeface="仿宋" panose="02010609060101010101" charset="-122"/>
              <a:ea typeface="仿宋" panose="02010609060101010101" charset="-122"/>
              <a:cs typeface="仿宋" panose="02010609060101010101" charset="-122"/>
            </a:endParaRPr>
          </a:p>
          <a:p>
            <a:pPr indent="0">
              <a:buFont typeface="+mj-lt"/>
              <a:buNone/>
            </a:pPr>
            <a:r>
              <a:rPr lang="en-US" altLang="zh-CN" dirty="0">
                <a:latin typeface="仿宋" panose="02010609060101010101" charset="-122"/>
                <a:ea typeface="仿宋" panose="02010609060101010101" charset="-122"/>
                <a:cs typeface="仿宋" panose="02010609060101010101" charset="-122"/>
              </a:rPr>
              <a:t>C</a:t>
            </a:r>
            <a:r>
              <a:rPr lang="zh-CN" dirty="0">
                <a:latin typeface="仿宋" panose="02010609060101010101" charset="-122"/>
                <a:ea typeface="仿宋" panose="02010609060101010101" charset="-122"/>
                <a:cs typeface="仿宋" panose="02010609060101010101" charset="-122"/>
              </a:rPr>
              <a:t>.每个</a:t>
            </a:r>
            <a:r>
              <a:rPr lang="zh-CN" dirty="0">
                <a:latin typeface="仿宋" panose="02010609060101010101" charset="-122"/>
                <a:ea typeface="仿宋" panose="02010609060101010101" charset="-122"/>
                <a:cs typeface="仿宋" panose="02010609060101010101" charset="-122"/>
              </a:rPr>
              <a:t>建议区域都要经过卷积层的特征提取过程，重复了卷积操作过程。</a:t>
            </a:r>
            <a:endParaRPr lang="zh-CN" dirty="0">
              <a:latin typeface="仿宋" panose="02010609060101010101" charset="-122"/>
              <a:ea typeface="仿宋" panose="02010609060101010101" charset="-122"/>
              <a:cs typeface="仿宋" panose="02010609060101010101" charset="-122"/>
            </a:endParaRPr>
          </a:p>
          <a:p>
            <a:pPr indent="0">
              <a:buFont typeface="+mj-lt"/>
              <a:buNone/>
            </a:pPr>
            <a:r>
              <a:rPr lang="en-US" altLang="zh-CN" dirty="0">
                <a:latin typeface="仿宋" panose="02010609060101010101" charset="-122"/>
                <a:ea typeface="仿宋" panose="02010609060101010101" charset="-122"/>
                <a:cs typeface="仿宋" panose="02010609060101010101" charset="-122"/>
              </a:rPr>
              <a:t>D</a:t>
            </a:r>
            <a:r>
              <a:rPr lang="zh-CN" dirty="0">
                <a:latin typeface="仿宋" panose="02010609060101010101" charset="-122"/>
                <a:ea typeface="仿宋" panose="02010609060101010101" charset="-122"/>
                <a:cs typeface="仿宋" panose="02010609060101010101" charset="-122"/>
              </a:rPr>
              <a:t>.R-CNN在进行预测的时候边框仍旧不够准确。</a:t>
            </a:r>
            <a:endParaRPr lang="zh-CN" dirty="0">
              <a:latin typeface="仿宋" panose="02010609060101010101" charset="-122"/>
              <a:ea typeface="仿宋" panose="02010609060101010101" charset="-122"/>
              <a:cs typeface="仿宋" panose="02010609060101010101" charset="-122"/>
            </a:endParaRPr>
          </a:p>
        </p:txBody>
      </p:sp>
      <p:sp>
        <p:nvSpPr>
          <p:cNvPr id="4" name="TextBox 2"/>
          <p:cNvSpPr txBox="1"/>
          <p:nvPr/>
        </p:nvSpPr>
        <p:spPr>
          <a:xfrm>
            <a:off x="222885" y="2983210"/>
            <a:ext cx="8305800" cy="2030095"/>
          </a:xfrm>
          <a:prstGeom prst="rect">
            <a:avLst/>
          </a:prstGeom>
          <a:noFill/>
        </p:spPr>
        <p:txBody>
          <a:bodyPr wrap="square" rtlCol="0">
            <a:spAutoFit/>
          </a:bodyPr>
          <a:p>
            <a:pPr indent="0">
              <a:buFont typeface="+mj-lt"/>
              <a:buNone/>
            </a:pPr>
            <a:r>
              <a:rPr lang="en-US" altLang="zh-CN" b="1" dirty="0">
                <a:latin typeface="黑体" panose="02010609060101010101" charset="-122"/>
                <a:ea typeface="黑体" panose="02010609060101010101" charset="-122"/>
                <a:cs typeface="仿宋" panose="02010609060101010101" charset="-122"/>
              </a:rPr>
              <a:t>3.Fast RCNN</a:t>
            </a:r>
            <a:r>
              <a:rPr lang="zh-CN" b="1" dirty="0">
                <a:latin typeface="仿宋" panose="02010609060101010101" charset="-122"/>
                <a:ea typeface="仿宋" panose="02010609060101010101" charset="-122"/>
                <a:cs typeface="仿宋" panose="02010609060101010101" charset="-122"/>
              </a:rPr>
              <a:t>：Fast RCNN在R-CNN的基础上进行了改善</a:t>
            </a:r>
            <a:r>
              <a:rPr lang="zh-CN" b="1" dirty="0">
                <a:latin typeface="仿宋" panose="02010609060101010101" charset="-122"/>
                <a:ea typeface="仿宋" panose="02010609060101010101" charset="-122"/>
                <a:cs typeface="仿宋" panose="02010609060101010101" charset="-122"/>
              </a:rPr>
              <a:t>如下：</a:t>
            </a:r>
            <a:endParaRPr lang="zh-CN" b="1" dirty="0">
              <a:latin typeface="仿宋" panose="02010609060101010101" charset="-122"/>
              <a:ea typeface="仿宋" panose="02010609060101010101" charset="-122"/>
              <a:cs typeface="仿宋" panose="02010609060101010101" charset="-122"/>
            </a:endParaRPr>
          </a:p>
          <a:p>
            <a:pPr indent="0">
              <a:buFont typeface="+mj-lt"/>
              <a:buNone/>
            </a:pPr>
            <a:r>
              <a:rPr lang="en-US" dirty="0">
                <a:latin typeface="仿宋" panose="02010609060101010101" charset="-122"/>
                <a:ea typeface="仿宋" panose="02010609060101010101" charset="-122"/>
                <a:cs typeface="仿宋" panose="02010609060101010101" charset="-122"/>
              </a:rPr>
              <a:t>A</a:t>
            </a:r>
            <a:r>
              <a:rPr dirty="0">
                <a:latin typeface="仿宋" panose="02010609060101010101" charset="-122"/>
                <a:ea typeface="仿宋" panose="02010609060101010101" charset="-122"/>
                <a:cs typeface="仿宋" panose="02010609060101010101" charset="-122"/>
              </a:rPr>
              <a:t>. Fast RCNN共享卷积层</a:t>
            </a:r>
            <a:r>
              <a:rPr lang="zh-CN" dirty="0">
                <a:latin typeface="仿宋" panose="02010609060101010101" charset="-122"/>
                <a:ea typeface="仿宋" panose="02010609060101010101" charset="-122"/>
                <a:cs typeface="仿宋" panose="02010609060101010101" charset="-122"/>
              </a:rPr>
              <a:t>：</a:t>
            </a:r>
            <a:r>
              <a:rPr dirty="0">
                <a:latin typeface="仿宋" panose="02010609060101010101" charset="-122"/>
                <a:ea typeface="仿宋" panose="02010609060101010101" charset="-122"/>
                <a:cs typeface="仿宋" panose="02010609060101010101" charset="-122"/>
              </a:rPr>
              <a:t>也就是说不对每个</a:t>
            </a:r>
            <a:r>
              <a:rPr lang="zh-CN" dirty="0">
                <a:latin typeface="仿宋" panose="02010609060101010101" charset="-122"/>
                <a:ea typeface="仿宋" panose="02010609060101010101" charset="-122"/>
                <a:cs typeface="仿宋" panose="02010609060101010101" charset="-122"/>
              </a:rPr>
              <a:t>建议</a:t>
            </a:r>
            <a:r>
              <a:rPr dirty="0">
                <a:latin typeface="仿宋" panose="02010609060101010101" charset="-122"/>
                <a:ea typeface="仿宋" panose="02010609060101010101" charset="-122"/>
                <a:cs typeface="仿宋" panose="02010609060101010101" charset="-122"/>
              </a:rPr>
              <a:t>区域分别进行卷积操作提取特征，而是直接将输入</a:t>
            </a:r>
            <a:r>
              <a:rPr dirty="0">
                <a:solidFill>
                  <a:srgbClr val="FF0000"/>
                </a:solidFill>
                <a:latin typeface="仿宋" panose="02010609060101010101" charset="-122"/>
                <a:ea typeface="仿宋" panose="02010609060101010101" charset="-122"/>
                <a:cs typeface="仿宋" panose="02010609060101010101" charset="-122"/>
              </a:rPr>
              <a:t>图片输入一个全卷积神经网络</a:t>
            </a:r>
            <a:r>
              <a:rPr dirty="0">
                <a:latin typeface="仿宋" panose="02010609060101010101" charset="-122"/>
                <a:ea typeface="仿宋" panose="02010609060101010101" charset="-122"/>
                <a:cs typeface="仿宋" panose="02010609060101010101" charset="-122"/>
              </a:rPr>
              <a:t>提取特征，减少了计算量。</a:t>
            </a:r>
            <a:endParaRPr dirty="0">
              <a:latin typeface="仿宋" panose="02010609060101010101" charset="-122"/>
              <a:ea typeface="仿宋" panose="02010609060101010101" charset="-122"/>
              <a:cs typeface="仿宋" panose="02010609060101010101" charset="-122"/>
            </a:endParaRPr>
          </a:p>
          <a:p>
            <a:pPr indent="0">
              <a:buFont typeface="+mj-lt"/>
              <a:buNone/>
            </a:pPr>
            <a:r>
              <a:rPr lang="en-US" dirty="0">
                <a:latin typeface="仿宋" panose="02010609060101010101" charset="-122"/>
                <a:ea typeface="仿宋" panose="02010609060101010101" charset="-122"/>
                <a:cs typeface="仿宋" panose="02010609060101010101" charset="-122"/>
              </a:rPr>
              <a:t>B.</a:t>
            </a:r>
            <a:r>
              <a:rPr dirty="0">
                <a:latin typeface="仿宋" panose="02010609060101010101" charset="-122"/>
                <a:ea typeface="仿宋" panose="02010609060101010101" charset="-122"/>
                <a:cs typeface="仿宋" panose="02010609060101010101" charset="-122"/>
              </a:rPr>
              <a:t>Fast RCNN引入了一个ROI(region of interest)</a:t>
            </a:r>
            <a:r>
              <a:rPr dirty="0">
                <a:solidFill>
                  <a:srgbClr val="FF0000"/>
                </a:solidFill>
                <a:latin typeface="仿宋" panose="02010609060101010101" charset="-122"/>
                <a:ea typeface="仿宋" panose="02010609060101010101" charset="-122"/>
                <a:cs typeface="仿宋" panose="02010609060101010101" charset="-122"/>
              </a:rPr>
              <a:t>池化层</a:t>
            </a:r>
            <a:r>
              <a:rPr dirty="0">
                <a:latin typeface="仿宋" panose="02010609060101010101" charset="-122"/>
                <a:ea typeface="仿宋" panose="02010609060101010101" charset="-122"/>
                <a:cs typeface="仿宋" panose="02010609060101010101" charset="-122"/>
              </a:rPr>
              <a:t>，这个池化层的作用</a:t>
            </a:r>
            <a:r>
              <a:rPr lang="zh-CN" dirty="0">
                <a:latin typeface="仿宋" panose="02010609060101010101" charset="-122"/>
                <a:ea typeface="仿宋" panose="02010609060101010101" charset="-122"/>
                <a:cs typeface="仿宋" panose="02010609060101010101" charset="-122"/>
              </a:rPr>
              <a:t>是</a:t>
            </a:r>
            <a:r>
              <a:rPr dirty="0">
                <a:latin typeface="仿宋" panose="02010609060101010101" charset="-122"/>
                <a:ea typeface="仿宋" panose="02010609060101010101" charset="-122"/>
                <a:cs typeface="仿宋" panose="02010609060101010101" charset="-122"/>
              </a:rPr>
              <a:t>将所有的</a:t>
            </a:r>
            <a:r>
              <a:rPr lang="zh-CN" dirty="0">
                <a:latin typeface="仿宋" panose="02010609060101010101" charset="-122"/>
                <a:ea typeface="仿宋" panose="02010609060101010101" charset="-122"/>
                <a:cs typeface="仿宋" panose="02010609060101010101" charset="-122"/>
              </a:rPr>
              <a:t>建议</a:t>
            </a:r>
            <a:r>
              <a:rPr dirty="0">
                <a:latin typeface="仿宋" panose="02010609060101010101" charset="-122"/>
                <a:ea typeface="仿宋" panose="02010609060101010101" charset="-122"/>
                <a:cs typeface="仿宋" panose="02010609060101010101" charset="-122"/>
              </a:rPr>
              <a:t>区域池化成同样尺寸的张量。避免了R-CNN中通过resize操作造成的图片扭曲和失真。</a:t>
            </a:r>
            <a:endParaRPr dirty="0">
              <a:latin typeface="仿宋" panose="02010609060101010101" charset="-122"/>
              <a:ea typeface="仿宋" panose="02010609060101010101" charset="-122"/>
              <a:cs typeface="仿宋" panose="02010609060101010101" charset="-122"/>
            </a:endParaRPr>
          </a:p>
          <a:p>
            <a:pPr indent="0">
              <a:buFont typeface="+mj-lt"/>
              <a:buNone/>
            </a:pPr>
            <a:r>
              <a:rPr lang="en-US" dirty="0">
                <a:latin typeface="仿宋" panose="02010609060101010101" charset="-122"/>
                <a:ea typeface="仿宋" panose="02010609060101010101" charset="-122"/>
                <a:cs typeface="仿宋" panose="02010609060101010101" charset="-122"/>
              </a:rPr>
              <a:t>C.</a:t>
            </a:r>
            <a:r>
              <a:rPr dirty="0">
                <a:latin typeface="仿宋" panose="02010609060101010101" charset="-122"/>
                <a:ea typeface="仿宋" panose="02010609060101010101" charset="-122"/>
                <a:cs typeface="仿宋" panose="02010609060101010101" charset="-122"/>
              </a:rPr>
              <a:t>不用分别对分类器和边框回归模型进行训练，两者能够同时进行。</a:t>
            </a:r>
            <a:endParaRPr dirty="0">
              <a:latin typeface="仿宋" panose="02010609060101010101" charset="-122"/>
              <a:ea typeface="仿宋" panose="02010609060101010101" charset="-122"/>
              <a:cs typeface="仿宋" panose="02010609060101010101" charset="-122"/>
            </a:endParaRPr>
          </a:p>
        </p:txBody>
      </p:sp>
      <p:pic>
        <p:nvPicPr>
          <p:cNvPr id="2" name="图片 1"/>
          <p:cNvPicPr>
            <a:picLocks noChangeAspect="1"/>
          </p:cNvPicPr>
          <p:nvPr/>
        </p:nvPicPr>
        <p:blipFill>
          <a:blip r:embed="rId1"/>
          <a:stretch>
            <a:fillRect/>
          </a:stretch>
        </p:blipFill>
        <p:spPr>
          <a:xfrm>
            <a:off x="381000" y="-57150"/>
            <a:ext cx="7653655" cy="2921635"/>
          </a:xfrm>
          <a:prstGeom prst="rect">
            <a:avLst/>
          </a:prstGeom>
          <a:ln w="38100">
            <a:solidFill>
              <a:srgbClr val="FF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p:bldP spid="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381000" y="235585"/>
            <a:ext cx="3749675" cy="460375"/>
          </a:xfrm>
          <a:prstGeom prst="rect">
            <a:avLst/>
          </a:prstGeom>
          <a:noFill/>
        </p:spPr>
        <p:txBody>
          <a:bodyPr wrap="square" rtlCol="0">
            <a:spAutoFit/>
          </a:bodyPr>
          <a:p>
            <a:r>
              <a:rPr lang="zh-CN" sz="2400" b="1" dirty="0"/>
              <a:t>扩充：</a:t>
            </a:r>
            <a:r>
              <a:rPr lang="zh-CN" sz="2400" b="1" dirty="0"/>
              <a:t>目标检测其他</a:t>
            </a:r>
            <a:r>
              <a:rPr lang="zh-CN" sz="2400" b="1" dirty="0"/>
              <a:t>算法</a:t>
            </a:r>
            <a:endParaRPr lang="zh-CN" sz="2400" b="1" dirty="0"/>
          </a:p>
        </p:txBody>
      </p:sp>
      <p:sp>
        <p:nvSpPr>
          <p:cNvPr id="5" name="TextBox 2"/>
          <p:cNvSpPr txBox="1"/>
          <p:nvPr/>
        </p:nvSpPr>
        <p:spPr>
          <a:xfrm>
            <a:off x="222885" y="772140"/>
            <a:ext cx="8305800" cy="1476375"/>
          </a:xfrm>
          <a:prstGeom prst="rect">
            <a:avLst/>
          </a:prstGeom>
          <a:noFill/>
        </p:spPr>
        <p:txBody>
          <a:bodyPr wrap="square" rtlCol="0">
            <a:spAutoFit/>
          </a:bodyPr>
          <a:p>
            <a:pPr indent="0">
              <a:buFont typeface="+mj-lt"/>
              <a:buNone/>
            </a:pPr>
            <a:r>
              <a:rPr lang="en-US" altLang="zh-CN" b="1" dirty="0">
                <a:latin typeface="黑体" panose="02010609060101010101" charset="-122"/>
                <a:ea typeface="黑体" panose="02010609060101010101" charset="-122"/>
                <a:cs typeface="仿宋" panose="02010609060101010101" charset="-122"/>
                <a:sym typeface="+mn-ea"/>
              </a:rPr>
              <a:t>4.Fast</a:t>
            </a:r>
            <a:r>
              <a:rPr lang="en-US" altLang="zh-CN" b="1" dirty="0">
                <a:solidFill>
                  <a:srgbClr val="FF0000"/>
                </a:solidFill>
                <a:latin typeface="黑体" panose="02010609060101010101" charset="-122"/>
                <a:ea typeface="黑体" panose="02010609060101010101" charset="-122"/>
                <a:cs typeface="仿宋" panose="02010609060101010101" charset="-122"/>
                <a:sym typeface="+mn-ea"/>
              </a:rPr>
              <a:t>er</a:t>
            </a:r>
            <a:r>
              <a:rPr lang="en-US" altLang="zh-CN" b="1" dirty="0">
                <a:latin typeface="黑体" panose="02010609060101010101" charset="-122"/>
                <a:ea typeface="黑体" panose="02010609060101010101" charset="-122"/>
                <a:cs typeface="仿宋" panose="02010609060101010101" charset="-122"/>
                <a:sym typeface="+mn-ea"/>
              </a:rPr>
              <a:t> RCNN</a:t>
            </a:r>
            <a:r>
              <a:rPr lang="zh-CN" b="1" dirty="0">
                <a:latin typeface="仿宋" panose="02010609060101010101" charset="-122"/>
                <a:ea typeface="仿宋" panose="02010609060101010101" charset="-122"/>
                <a:cs typeface="仿宋" panose="02010609060101010101" charset="-122"/>
              </a:rPr>
              <a:t>：Faster-RCNN在Fast-RCNN上的改动主要是以下两点</a:t>
            </a:r>
            <a:endParaRPr lang="zh-CN" b="1" dirty="0">
              <a:latin typeface="仿宋" panose="02010609060101010101" charset="-122"/>
              <a:ea typeface="仿宋" panose="02010609060101010101" charset="-122"/>
              <a:cs typeface="仿宋" panose="02010609060101010101" charset="-122"/>
            </a:endParaRPr>
          </a:p>
          <a:p>
            <a:pPr indent="0">
              <a:buFont typeface="+mj-lt"/>
              <a:buNone/>
            </a:pPr>
            <a:r>
              <a:rPr lang="en-US" altLang="zh-CN" dirty="0">
                <a:latin typeface="仿宋" panose="02010609060101010101" charset="-122"/>
                <a:ea typeface="仿宋" panose="02010609060101010101" charset="-122"/>
                <a:cs typeface="仿宋" panose="02010609060101010101" charset="-122"/>
              </a:rPr>
              <a:t>A</a:t>
            </a:r>
            <a:r>
              <a:rPr lang="zh-CN" dirty="0">
                <a:latin typeface="仿宋" panose="02010609060101010101" charset="-122"/>
                <a:ea typeface="仿宋" panose="02010609060101010101" charset="-122"/>
                <a:cs typeface="仿宋" panose="02010609060101010101" charset="-122"/>
              </a:rPr>
              <a:t>.</a:t>
            </a:r>
            <a:r>
              <a:rPr b="1" dirty="0">
                <a:solidFill>
                  <a:srgbClr val="FF0000"/>
                </a:solidFill>
                <a:latin typeface="仿宋" panose="02010609060101010101" charset="-122"/>
                <a:ea typeface="仿宋" panose="02010609060101010101" charset="-122"/>
                <a:cs typeface="仿宋" panose="02010609060101010101" charset="-122"/>
              </a:rPr>
              <a:t>引入anchor</a:t>
            </a:r>
            <a:r>
              <a:rPr lang="en-US" dirty="0">
                <a:latin typeface="仿宋" panose="02010609060101010101" charset="-122"/>
                <a:ea typeface="仿宋" panose="02010609060101010101" charset="-122"/>
                <a:cs typeface="仿宋" panose="02010609060101010101" charset="-122"/>
              </a:rPr>
              <a:t>:原始图像ground truth box的中心位置标注几个不同长宽比例的</a:t>
            </a:r>
            <a:r>
              <a:rPr lang="zh-CN" altLang="en-US" dirty="0">
                <a:latin typeface="仿宋" panose="02010609060101010101" charset="-122"/>
                <a:ea typeface="仿宋" panose="02010609060101010101" charset="-122"/>
                <a:cs typeface="仿宋" panose="02010609060101010101" charset="-122"/>
              </a:rPr>
              <a:t>边界框。</a:t>
            </a:r>
            <a:r>
              <a:rPr lang="zh-CN" altLang="en-US" dirty="0">
                <a:latin typeface="仿宋" panose="02010609060101010101" charset="-122"/>
                <a:ea typeface="仿宋" panose="02010609060101010101" charset="-122"/>
                <a:cs typeface="仿宋" panose="02010609060101010101" charset="-122"/>
              </a:rPr>
              <a:t>因为用一种类型的</a:t>
            </a:r>
            <a:r>
              <a:rPr lang="zh-CN" altLang="en-US" dirty="0">
                <a:latin typeface="仿宋" panose="02010609060101010101" charset="-122"/>
                <a:ea typeface="仿宋" panose="02010609060101010101" charset="-122"/>
                <a:cs typeface="仿宋" panose="02010609060101010101" charset="-122"/>
              </a:rPr>
              <a:t>边界框不能够很成功的给物体定位。</a:t>
            </a:r>
            <a:endParaRPr lang="zh-CN" altLang="en-US" dirty="0">
              <a:latin typeface="仿宋" panose="02010609060101010101" charset="-122"/>
              <a:ea typeface="仿宋" panose="02010609060101010101" charset="-122"/>
              <a:cs typeface="仿宋" panose="02010609060101010101" charset="-122"/>
            </a:endParaRPr>
          </a:p>
          <a:p>
            <a:pPr indent="0">
              <a:buFont typeface="+mj-lt"/>
              <a:buNone/>
            </a:pPr>
            <a:r>
              <a:rPr lang="en-US" dirty="0">
                <a:latin typeface="仿宋" panose="02010609060101010101" charset="-122"/>
                <a:ea typeface="仿宋" panose="02010609060101010101" charset="-122"/>
                <a:cs typeface="仿宋" panose="02010609060101010101" charset="-122"/>
              </a:rPr>
              <a:t>B</a:t>
            </a:r>
            <a:r>
              <a:rPr dirty="0">
                <a:latin typeface="仿宋" panose="02010609060101010101" charset="-122"/>
                <a:ea typeface="仿宋" panose="02010609060101010101" charset="-122"/>
                <a:cs typeface="仿宋" panose="02010609060101010101" charset="-122"/>
              </a:rPr>
              <a:t>.用RPN网络代替选择性搜索</a:t>
            </a:r>
            <a:r>
              <a:rPr lang="zh-CN" dirty="0">
                <a:latin typeface="仿宋" panose="02010609060101010101" charset="-122"/>
                <a:ea typeface="仿宋" panose="02010609060101010101" charset="-122"/>
                <a:cs typeface="仿宋" panose="02010609060101010101" charset="-122"/>
              </a:rPr>
              <a:t>，生成长度不定的边界框列表（</a:t>
            </a:r>
            <a:r>
              <a:rPr lang="zh-CN" dirty="0">
                <a:solidFill>
                  <a:srgbClr val="FF0000"/>
                </a:solidFill>
                <a:latin typeface="仿宋" panose="02010609060101010101" charset="-122"/>
                <a:ea typeface="仿宋" panose="02010609060101010101" charset="-122"/>
                <a:cs typeface="仿宋" panose="02010609060101010101" charset="-122"/>
              </a:rPr>
              <a:t>核心改进</a:t>
            </a:r>
            <a:r>
              <a:rPr lang="zh-CN" dirty="0">
                <a:solidFill>
                  <a:schemeClr val="tx1"/>
                </a:solidFill>
                <a:latin typeface="仿宋" panose="02010609060101010101" charset="-122"/>
                <a:ea typeface="仿宋" panose="02010609060101010101" charset="-122"/>
                <a:cs typeface="仿宋" panose="02010609060101010101" charset="-122"/>
              </a:rPr>
              <a:t>，因为一般深度学习</a:t>
            </a:r>
            <a:r>
              <a:rPr lang="zh-CN" altLang="en-US" dirty="0">
                <a:solidFill>
                  <a:schemeClr val="tx1"/>
                </a:solidFill>
                <a:latin typeface="仿宋" panose="02010609060101010101" charset="-122"/>
                <a:ea typeface="仿宋" panose="02010609060101010101" charset="-122"/>
                <a:cs typeface="仿宋" panose="02010609060101010101" charset="-122"/>
              </a:rPr>
              <a:t>输出都是固定尺寸的张量输出</a:t>
            </a:r>
            <a:r>
              <a:rPr lang="zh-CN" dirty="0">
                <a:latin typeface="仿宋" panose="02010609060101010101" charset="-122"/>
                <a:ea typeface="仿宋" panose="02010609060101010101" charset="-122"/>
                <a:cs typeface="仿宋" panose="02010609060101010101" charset="-122"/>
              </a:rPr>
              <a:t>）。</a:t>
            </a:r>
            <a:endParaRPr lang="zh-CN" dirty="0">
              <a:latin typeface="仿宋" panose="02010609060101010101" charset="-122"/>
              <a:ea typeface="仿宋" panose="02010609060101010101" charset="-122"/>
              <a:cs typeface="仿宋" panose="02010609060101010101" charset="-122"/>
            </a:endParaRPr>
          </a:p>
        </p:txBody>
      </p:sp>
      <p:pic>
        <p:nvPicPr>
          <p:cNvPr id="3" name="图片 2"/>
          <p:cNvPicPr>
            <a:picLocks noChangeAspect="1"/>
          </p:cNvPicPr>
          <p:nvPr/>
        </p:nvPicPr>
        <p:blipFill>
          <a:blip r:embed="rId1"/>
          <a:stretch>
            <a:fillRect/>
          </a:stretch>
        </p:blipFill>
        <p:spPr>
          <a:xfrm>
            <a:off x="4956810" y="2680335"/>
            <a:ext cx="3478530" cy="2207895"/>
          </a:xfrm>
          <a:prstGeom prst="rect">
            <a:avLst/>
          </a:prstGeom>
        </p:spPr>
      </p:pic>
      <p:sp>
        <p:nvSpPr>
          <p:cNvPr id="2" name="文本框 1"/>
          <p:cNvSpPr txBox="1"/>
          <p:nvPr/>
        </p:nvSpPr>
        <p:spPr>
          <a:xfrm>
            <a:off x="96520" y="2967355"/>
            <a:ext cx="3383915" cy="1814830"/>
          </a:xfrm>
          <a:prstGeom prst="rect">
            <a:avLst/>
          </a:prstGeom>
          <a:noFill/>
        </p:spPr>
        <p:txBody>
          <a:bodyPr wrap="square" rtlCol="0">
            <a:spAutoFit/>
          </a:bodyPr>
          <a:p>
            <a:r>
              <a:rPr lang="zh-CN" altLang="en-US" sz="1400" b="1">
                <a:solidFill>
                  <a:srgbClr val="00B0F0"/>
                </a:solidFill>
                <a:latin typeface="黑体" panose="02010609060101010101" charset="-122"/>
                <a:ea typeface="黑体" panose="02010609060101010101" charset="-122"/>
                <a:cs typeface="Times New Roman" panose="02020603050405020304" charset="0"/>
              </a:rPr>
              <a:t>注意</a:t>
            </a:r>
            <a:r>
              <a:rPr lang="zh-CN" altLang="en-US" sz="1400">
                <a:latin typeface="Times New Roman" panose="02020603050405020304" charset="0"/>
                <a:ea typeface="仿宋" panose="02010609060101010101" charset="-122"/>
                <a:cs typeface="Times New Roman" panose="02020603050405020304" charset="0"/>
              </a:rPr>
              <a:t>：从RCNN到Fast RCNN，再到Faster RCNN，一直都有效率上的提升 。</a:t>
            </a:r>
            <a:endParaRPr lang="zh-CN" altLang="en-US" sz="1400">
              <a:latin typeface="Times New Roman" panose="02020603050405020304" charset="0"/>
              <a:ea typeface="仿宋" panose="02010609060101010101" charset="-122"/>
              <a:cs typeface="Times New Roman" panose="02020603050405020304" charset="0"/>
            </a:endParaRPr>
          </a:p>
          <a:p>
            <a:r>
              <a:rPr lang="zh-CN" altLang="en-US" sz="1400">
                <a:latin typeface="Times New Roman" panose="02020603050405020304" charset="0"/>
                <a:ea typeface="仿宋" panose="02010609060101010101" charset="-122"/>
                <a:cs typeface="Times New Roman" panose="02020603050405020304" charset="0"/>
              </a:rPr>
              <a:t>而对于Faster RCNN来讲，与RCNN和Fast RCNN最大的区别就是，目标检测所需要的四个步骤，即候选区域生成，特征提取，分类器分类，回归器回归，这四步</a:t>
            </a:r>
            <a:r>
              <a:rPr lang="zh-CN" altLang="en-US" sz="1400">
                <a:solidFill>
                  <a:srgbClr val="FF0000"/>
                </a:solidFill>
                <a:latin typeface="Times New Roman" panose="02020603050405020304" charset="0"/>
                <a:ea typeface="仿宋" panose="02010609060101010101" charset="-122"/>
                <a:cs typeface="Times New Roman" panose="02020603050405020304" charset="0"/>
              </a:rPr>
              <a:t>全都交给深度神经网络</a:t>
            </a:r>
            <a:r>
              <a:rPr lang="zh-CN" altLang="en-US" sz="1400">
                <a:latin typeface="Times New Roman" panose="02020603050405020304" charset="0"/>
                <a:ea typeface="仿宋" panose="02010609060101010101" charset="-122"/>
                <a:cs typeface="Times New Roman" panose="02020603050405020304" charset="0"/>
              </a:rPr>
              <a:t>来做，并且全部运行在 GPU上，这大大提高了操作的效率。</a:t>
            </a:r>
            <a:endParaRPr lang="zh-CN" altLang="en-US" sz="1400">
              <a:latin typeface="Times New Roman" panose="02020603050405020304" charset="0"/>
              <a:ea typeface="仿宋" panose="02010609060101010101"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381000" y="235585"/>
            <a:ext cx="3749675" cy="460375"/>
          </a:xfrm>
          <a:prstGeom prst="rect">
            <a:avLst/>
          </a:prstGeom>
          <a:noFill/>
        </p:spPr>
        <p:txBody>
          <a:bodyPr wrap="square" rtlCol="0">
            <a:spAutoFit/>
          </a:bodyPr>
          <a:p>
            <a:r>
              <a:rPr lang="zh-CN" sz="2400" b="1" dirty="0"/>
              <a:t>扩充：</a:t>
            </a:r>
            <a:r>
              <a:rPr lang="zh-CN" sz="2400" b="1" dirty="0">
                <a:solidFill>
                  <a:srgbClr val="00B0F0"/>
                </a:solidFill>
              </a:rPr>
              <a:t>文本检测</a:t>
            </a:r>
            <a:r>
              <a:rPr lang="zh-CN" sz="2400" b="1" dirty="0"/>
              <a:t>其他</a:t>
            </a:r>
            <a:r>
              <a:rPr lang="zh-CN" sz="2400" b="1" dirty="0"/>
              <a:t>算法</a:t>
            </a:r>
            <a:endParaRPr lang="zh-CN" sz="2400" b="1" dirty="0"/>
          </a:p>
        </p:txBody>
      </p:sp>
      <p:sp>
        <p:nvSpPr>
          <p:cNvPr id="5" name="TextBox 2"/>
          <p:cNvSpPr txBox="1"/>
          <p:nvPr/>
        </p:nvSpPr>
        <p:spPr>
          <a:xfrm>
            <a:off x="222885" y="779760"/>
            <a:ext cx="8305800" cy="1198880"/>
          </a:xfrm>
          <a:prstGeom prst="rect">
            <a:avLst/>
          </a:prstGeom>
          <a:noFill/>
        </p:spPr>
        <p:txBody>
          <a:bodyPr wrap="square" rtlCol="0">
            <a:spAutoFit/>
          </a:bodyPr>
          <a:p>
            <a:pPr indent="0">
              <a:buFont typeface="+mj-lt"/>
              <a:buNone/>
            </a:pPr>
            <a:r>
              <a:rPr dirty="0">
                <a:latin typeface="Times New Roman" panose="02020603050405020304" charset="0"/>
                <a:ea typeface="仿宋" panose="02010609060101010101" charset="-122"/>
                <a:cs typeface="Times New Roman" panose="02020603050405020304" charset="0"/>
              </a:rPr>
              <a:t>文本检测不是一件简单的任务，尤其是复杂场景下的文本检测，非常具有挑战性。</a:t>
            </a:r>
            <a:endParaRPr dirty="0">
              <a:latin typeface="Times New Roman" panose="02020603050405020304" charset="0"/>
              <a:ea typeface="仿宋" panose="02010609060101010101" charset="-122"/>
              <a:cs typeface="Times New Roman" panose="02020603050405020304" charset="0"/>
            </a:endParaRPr>
          </a:p>
          <a:p>
            <a:pPr indent="0">
              <a:buFont typeface="+mj-lt"/>
              <a:buNone/>
            </a:pPr>
            <a:r>
              <a:rPr lang="en-US" dirty="0">
                <a:latin typeface="Times New Roman" panose="02020603050405020304" charset="0"/>
                <a:ea typeface="仿宋" panose="02010609060101010101" charset="-122"/>
                <a:cs typeface="Times New Roman" panose="02020603050405020304" charset="0"/>
              </a:rPr>
              <a:t>A.</a:t>
            </a:r>
            <a:r>
              <a:rPr dirty="0">
                <a:latin typeface="Times New Roman" panose="02020603050405020304" charset="0"/>
                <a:ea typeface="仿宋" panose="02010609060101010101" charset="-122"/>
                <a:cs typeface="Times New Roman" panose="02020603050405020304" charset="0"/>
              </a:rPr>
              <a:t>文本存在多种分布，文本排布形式多样；</a:t>
            </a:r>
            <a:endParaRPr dirty="0">
              <a:latin typeface="Times New Roman" panose="02020603050405020304" charset="0"/>
              <a:ea typeface="仿宋" panose="02010609060101010101" charset="-122"/>
              <a:cs typeface="Times New Roman" panose="02020603050405020304" charset="0"/>
            </a:endParaRPr>
          </a:p>
          <a:p>
            <a:pPr indent="0">
              <a:buFont typeface="+mj-lt"/>
              <a:buNone/>
            </a:pPr>
            <a:r>
              <a:rPr lang="en-US" dirty="0">
                <a:latin typeface="Times New Roman" panose="02020603050405020304" charset="0"/>
                <a:ea typeface="仿宋" panose="02010609060101010101" charset="-122"/>
                <a:cs typeface="Times New Roman" panose="02020603050405020304" charset="0"/>
              </a:rPr>
              <a:t>B.</a:t>
            </a:r>
            <a:r>
              <a:rPr dirty="0">
                <a:latin typeface="Times New Roman" panose="02020603050405020304" charset="0"/>
                <a:ea typeface="仿宋" panose="02010609060101010101" charset="-122"/>
                <a:cs typeface="Times New Roman" panose="02020603050405020304" charset="0"/>
              </a:rPr>
              <a:t>文本存在多个方向；</a:t>
            </a:r>
            <a:endParaRPr dirty="0">
              <a:latin typeface="Times New Roman" panose="02020603050405020304" charset="0"/>
              <a:ea typeface="仿宋" panose="02010609060101010101" charset="-122"/>
              <a:cs typeface="Times New Roman" panose="02020603050405020304" charset="0"/>
            </a:endParaRPr>
          </a:p>
          <a:p>
            <a:pPr indent="0">
              <a:buFont typeface="+mj-lt"/>
              <a:buNone/>
            </a:pPr>
            <a:r>
              <a:rPr lang="en-US" dirty="0">
                <a:latin typeface="Times New Roman" panose="02020603050405020304" charset="0"/>
                <a:ea typeface="仿宋" panose="02010609060101010101" charset="-122"/>
                <a:cs typeface="Times New Roman" panose="02020603050405020304" charset="0"/>
              </a:rPr>
              <a:t>C.</a:t>
            </a:r>
            <a:r>
              <a:rPr dirty="0">
                <a:latin typeface="Times New Roman" panose="02020603050405020304" charset="0"/>
                <a:ea typeface="仿宋" panose="02010609060101010101" charset="-122"/>
                <a:cs typeface="Times New Roman" panose="02020603050405020304" charset="0"/>
              </a:rPr>
              <a:t>多种语言混合。</a:t>
            </a:r>
            <a:endParaRPr dirty="0">
              <a:latin typeface="Times New Roman" panose="02020603050405020304" charset="0"/>
              <a:ea typeface="仿宋" panose="02010609060101010101" charset="-122"/>
              <a:cs typeface="Times New Roman" panose="02020603050405020304" charset="0"/>
            </a:endParaRPr>
          </a:p>
        </p:txBody>
      </p:sp>
      <p:sp>
        <p:nvSpPr>
          <p:cNvPr id="2" name="文本框 1"/>
          <p:cNvSpPr txBox="1"/>
          <p:nvPr/>
        </p:nvSpPr>
        <p:spPr>
          <a:xfrm>
            <a:off x="294005" y="2294255"/>
            <a:ext cx="8651240" cy="2584450"/>
          </a:xfrm>
          <a:prstGeom prst="rect">
            <a:avLst/>
          </a:prstGeom>
          <a:noFill/>
        </p:spPr>
        <p:txBody>
          <a:bodyPr wrap="square" rtlCol="0">
            <a:spAutoFit/>
          </a:bodyPr>
          <a:p>
            <a:pPr indent="0">
              <a:buFont typeface="+mj-lt"/>
              <a:buNone/>
            </a:pPr>
            <a:r>
              <a:rPr dirty="0">
                <a:latin typeface="Times New Roman" panose="02020603050405020304" charset="0"/>
                <a:ea typeface="仿宋" panose="02010609060101010101" charset="-122"/>
                <a:cs typeface="Times New Roman" panose="02020603050405020304" charset="0"/>
                <a:sym typeface="+mn-ea"/>
              </a:rPr>
              <a:t>仅套用Faster RCNN来做文本检测效果并不好，原因在于文本有自己的特点</a:t>
            </a:r>
            <a:r>
              <a:rPr lang="en-US" dirty="0">
                <a:latin typeface="Times New Roman" panose="02020603050405020304" charset="0"/>
                <a:ea typeface="仿宋" panose="02010609060101010101" charset="-122"/>
                <a:cs typeface="Times New Roman" panose="02020603050405020304" charset="0"/>
                <a:sym typeface="+mn-ea"/>
              </a:rPr>
              <a:t>:</a:t>
            </a:r>
            <a:endParaRPr dirty="0">
              <a:latin typeface="Times New Roman" panose="02020603050405020304" charset="0"/>
              <a:ea typeface="仿宋" panose="02010609060101010101" charset="-122"/>
              <a:cs typeface="Times New Roman" panose="02020603050405020304" charset="0"/>
            </a:endParaRPr>
          </a:p>
          <a:p>
            <a:pPr indent="0">
              <a:buFont typeface="+mj-lt"/>
              <a:buNone/>
            </a:pPr>
            <a:r>
              <a:rPr lang="en-US" dirty="0">
                <a:latin typeface="Times New Roman" panose="02020603050405020304" charset="0"/>
                <a:ea typeface="仿宋" panose="02010609060101010101" charset="-122"/>
                <a:cs typeface="Times New Roman" panose="02020603050405020304" charset="0"/>
                <a:sym typeface="+mn-ea"/>
              </a:rPr>
              <a:t>A.</a:t>
            </a:r>
            <a:r>
              <a:rPr dirty="0">
                <a:latin typeface="Times New Roman" panose="02020603050405020304" charset="0"/>
                <a:ea typeface="仿宋" panose="02010609060101010101" charset="-122"/>
                <a:cs typeface="Times New Roman" panose="02020603050405020304" charset="0"/>
                <a:sym typeface="+mn-ea"/>
              </a:rPr>
              <a:t>文本大多数以长矩形形式存在，普通的目标检测中的物体长宽比较接近1</a:t>
            </a:r>
            <a:r>
              <a:rPr lang="en-US" dirty="0">
                <a:latin typeface="Times New Roman" panose="02020603050405020304" charset="0"/>
                <a:ea typeface="仿宋" panose="02010609060101010101" charset="-122"/>
                <a:cs typeface="Times New Roman" panose="02020603050405020304" charset="0"/>
                <a:sym typeface="+mn-ea"/>
              </a:rPr>
              <a:t>;</a:t>
            </a:r>
            <a:endParaRPr dirty="0">
              <a:latin typeface="Times New Roman" panose="02020603050405020304" charset="0"/>
              <a:ea typeface="仿宋" panose="02010609060101010101" charset="-122"/>
              <a:cs typeface="Times New Roman" panose="02020603050405020304" charset="0"/>
            </a:endParaRPr>
          </a:p>
          <a:p>
            <a:pPr indent="0">
              <a:buFont typeface="+mj-lt"/>
              <a:buNone/>
            </a:pPr>
            <a:r>
              <a:rPr lang="en-US" dirty="0">
                <a:latin typeface="Times New Roman" panose="02020603050405020304" charset="0"/>
                <a:ea typeface="仿宋" panose="02010609060101010101" charset="-122"/>
                <a:cs typeface="Times New Roman" panose="02020603050405020304" charset="0"/>
                <a:sym typeface="+mn-ea"/>
              </a:rPr>
              <a:t>B.</a:t>
            </a:r>
            <a:r>
              <a:rPr dirty="0">
                <a:latin typeface="Times New Roman" panose="02020603050405020304" charset="0"/>
                <a:ea typeface="仿宋" panose="02010609060101010101" charset="-122"/>
                <a:cs typeface="Times New Roman" panose="02020603050405020304" charset="0"/>
                <a:sym typeface="+mn-ea"/>
              </a:rPr>
              <a:t>普通物体（比如猫）存在明显的闭合边缘轮廓，而文本没有；</a:t>
            </a:r>
            <a:endParaRPr dirty="0">
              <a:latin typeface="Times New Roman" panose="02020603050405020304" charset="0"/>
              <a:ea typeface="仿宋" panose="02010609060101010101" charset="-122"/>
              <a:cs typeface="Times New Roman" panose="02020603050405020304" charset="0"/>
            </a:endParaRPr>
          </a:p>
          <a:p>
            <a:pPr indent="0">
              <a:buFont typeface="+mj-lt"/>
              <a:buNone/>
            </a:pPr>
            <a:r>
              <a:rPr lang="en-US" dirty="0">
                <a:latin typeface="Times New Roman" panose="02020603050405020304" charset="0"/>
                <a:ea typeface="仿宋" panose="02010609060101010101" charset="-122"/>
                <a:cs typeface="Times New Roman" panose="02020603050405020304" charset="0"/>
                <a:sym typeface="+mn-ea"/>
              </a:rPr>
              <a:t>C.</a:t>
            </a:r>
            <a:r>
              <a:rPr dirty="0">
                <a:latin typeface="Times New Roman" panose="02020603050405020304" charset="0"/>
                <a:ea typeface="仿宋" panose="02010609060101010101" charset="-122"/>
                <a:cs typeface="Times New Roman" panose="02020603050405020304" charset="0"/>
                <a:sym typeface="+mn-ea"/>
              </a:rPr>
              <a:t>文本中包含多个文字，而文字之间是有间隔的，如果检测做得不好</a:t>
            </a:r>
            <a:r>
              <a:rPr lang="en-US" dirty="0">
                <a:latin typeface="Times New Roman" panose="02020603050405020304" charset="0"/>
                <a:ea typeface="仿宋" panose="02010609060101010101" charset="-122"/>
                <a:cs typeface="Times New Roman" panose="02020603050405020304" charset="0"/>
                <a:sym typeface="+mn-ea"/>
              </a:rPr>
              <a:t>,</a:t>
            </a:r>
            <a:r>
              <a:rPr dirty="0">
                <a:latin typeface="Times New Roman" panose="02020603050405020304" charset="0"/>
                <a:ea typeface="仿宋" panose="02010609060101010101" charset="-122"/>
                <a:cs typeface="Times New Roman" panose="02020603050405020304" charset="0"/>
                <a:sym typeface="+mn-ea"/>
              </a:rPr>
              <a:t>就会把每个字都当成文本行给框出来而非整行作为文本框。</a:t>
            </a:r>
            <a:endParaRPr dirty="0">
              <a:latin typeface="Times New Roman" panose="02020603050405020304" charset="0"/>
              <a:ea typeface="仿宋" panose="02010609060101010101" charset="-122"/>
              <a:cs typeface="Times New Roman" panose="02020603050405020304" charset="0"/>
            </a:endParaRPr>
          </a:p>
          <a:p>
            <a:pPr indent="0">
              <a:buFont typeface="+mj-lt"/>
              <a:buNone/>
            </a:pPr>
            <a:endParaRPr dirty="0">
              <a:latin typeface="Times New Roman" panose="02020603050405020304" charset="0"/>
              <a:ea typeface="仿宋" panose="02010609060101010101" charset="-122"/>
              <a:cs typeface="Times New Roman" panose="02020603050405020304" charset="0"/>
            </a:endParaRPr>
          </a:p>
          <a:p>
            <a:pPr indent="0">
              <a:buFont typeface="+mj-lt"/>
              <a:buNone/>
            </a:pPr>
            <a:r>
              <a:rPr dirty="0">
                <a:latin typeface="Times New Roman" panose="02020603050405020304" charset="0"/>
                <a:ea typeface="仿宋" panose="02010609060101010101" charset="-122"/>
                <a:cs typeface="Times New Roman" panose="02020603050405020304" charset="0"/>
                <a:sym typeface="+mn-ea"/>
              </a:rPr>
              <a:t>基于以上文本检测的特点，我们必须对Faster RCNN这类通用网络进行改进，设计出适合文本检测的全新网络架构。</a:t>
            </a:r>
            <a:endParaRPr dirty="0">
              <a:latin typeface="Times New Roman" panose="02020603050405020304" charset="0"/>
              <a:ea typeface="仿宋" panose="02010609060101010101" charset="-122"/>
              <a:cs typeface="Times New Roman" panose="02020603050405020304" charset="0"/>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381000" y="235585"/>
            <a:ext cx="3749675" cy="460375"/>
          </a:xfrm>
          <a:prstGeom prst="rect">
            <a:avLst/>
          </a:prstGeom>
          <a:noFill/>
        </p:spPr>
        <p:txBody>
          <a:bodyPr wrap="square" rtlCol="0">
            <a:spAutoFit/>
          </a:bodyPr>
          <a:p>
            <a:r>
              <a:rPr lang="zh-CN" sz="2400" b="1" dirty="0"/>
              <a:t>扩充：</a:t>
            </a:r>
            <a:r>
              <a:rPr lang="zh-CN" sz="2400" b="1" dirty="0">
                <a:solidFill>
                  <a:srgbClr val="00B0F0"/>
                </a:solidFill>
              </a:rPr>
              <a:t>文本检测</a:t>
            </a:r>
            <a:r>
              <a:rPr lang="zh-CN" sz="2400" b="1" dirty="0"/>
              <a:t>其他</a:t>
            </a:r>
            <a:r>
              <a:rPr lang="zh-CN" sz="2400" b="1" dirty="0"/>
              <a:t>算法</a:t>
            </a:r>
            <a:endParaRPr lang="zh-CN" sz="2400" b="1" dirty="0"/>
          </a:p>
        </p:txBody>
      </p:sp>
      <p:sp>
        <p:nvSpPr>
          <p:cNvPr id="5" name="TextBox 2"/>
          <p:cNvSpPr txBox="1"/>
          <p:nvPr/>
        </p:nvSpPr>
        <p:spPr>
          <a:xfrm>
            <a:off x="222885" y="779760"/>
            <a:ext cx="8305800" cy="1198880"/>
          </a:xfrm>
          <a:prstGeom prst="rect">
            <a:avLst/>
          </a:prstGeom>
          <a:noFill/>
        </p:spPr>
        <p:txBody>
          <a:bodyPr wrap="square" rtlCol="0">
            <a:spAutoFit/>
          </a:bodyPr>
          <a:p>
            <a:pPr indent="0">
              <a:buFont typeface="+mj-lt"/>
              <a:buNone/>
            </a:pPr>
            <a:r>
              <a:rPr lang="en-US" dirty="0">
                <a:solidFill>
                  <a:srgbClr val="FF0000"/>
                </a:solidFill>
                <a:latin typeface="Times New Roman" panose="02020603050405020304" charset="0"/>
                <a:ea typeface="仿宋" panose="02010609060101010101" charset="-122"/>
                <a:cs typeface="Times New Roman" panose="02020603050405020304" charset="0"/>
              </a:rPr>
              <a:t>CTPN</a:t>
            </a:r>
            <a:r>
              <a:rPr lang="zh-CN" altLang="en-US" dirty="0">
                <a:latin typeface="Times New Roman" panose="02020603050405020304" charset="0"/>
                <a:ea typeface="仿宋" panose="02010609060101010101" charset="-122"/>
                <a:cs typeface="Times New Roman" panose="02020603050405020304" charset="0"/>
              </a:rPr>
              <a:t>：2016年出了一篇很有名的文本检测的论文：《Detecting Text in Natural Image with</a:t>
            </a:r>
            <a:r>
              <a:rPr lang="en-US" altLang="zh-CN" dirty="0">
                <a:latin typeface="Times New Roman" panose="02020603050405020304" charset="0"/>
                <a:ea typeface="仿宋" panose="02010609060101010101" charset="-122"/>
                <a:cs typeface="Times New Roman" panose="02020603050405020304" charset="0"/>
              </a:rPr>
              <a:t> </a:t>
            </a:r>
            <a:r>
              <a:rPr lang="zh-CN" altLang="en-US" dirty="0">
                <a:latin typeface="Times New Roman" panose="02020603050405020304" charset="0"/>
                <a:ea typeface="仿宋" panose="02010609060101010101" charset="-122"/>
                <a:cs typeface="Times New Roman" panose="02020603050405020304" charset="0"/>
              </a:rPr>
              <a:t>Connectionist Text Proposal Network》，直到今天这个网络框架一直是OCR系统中做文本检测的一个常用网络，极大地影响了后面文本检测算法的方向（也是基于</a:t>
            </a:r>
            <a:r>
              <a:rPr lang="zh-CN" altLang="en-US" dirty="0">
                <a:solidFill>
                  <a:srgbClr val="FF0000"/>
                </a:solidFill>
                <a:latin typeface="Times New Roman" panose="02020603050405020304" charset="0"/>
                <a:ea typeface="仿宋" panose="02010609060101010101" charset="-122"/>
                <a:cs typeface="Times New Roman" panose="02020603050405020304" charset="0"/>
              </a:rPr>
              <a:t>Anchor类</a:t>
            </a:r>
            <a:r>
              <a:rPr lang="zh-CN" altLang="en-US" dirty="0">
                <a:latin typeface="Times New Roman" panose="02020603050405020304" charset="0"/>
                <a:ea typeface="仿宋" panose="02010609060101010101" charset="-122"/>
                <a:cs typeface="Times New Roman" panose="02020603050405020304" charset="0"/>
              </a:rPr>
              <a:t>的）。</a:t>
            </a:r>
            <a:endParaRPr lang="zh-CN" altLang="en-US" dirty="0">
              <a:latin typeface="Times New Roman" panose="02020603050405020304" charset="0"/>
              <a:ea typeface="仿宋" panose="02010609060101010101" charset="-122"/>
              <a:cs typeface="Times New Roman" panose="02020603050405020304" charset="0"/>
            </a:endParaRPr>
          </a:p>
        </p:txBody>
      </p:sp>
      <p:sp>
        <p:nvSpPr>
          <p:cNvPr id="2" name="文本框 1"/>
          <p:cNvSpPr txBox="1"/>
          <p:nvPr/>
        </p:nvSpPr>
        <p:spPr>
          <a:xfrm>
            <a:off x="165100" y="1934845"/>
            <a:ext cx="8651240" cy="2030095"/>
          </a:xfrm>
          <a:prstGeom prst="rect">
            <a:avLst/>
          </a:prstGeom>
          <a:noFill/>
        </p:spPr>
        <p:txBody>
          <a:bodyPr wrap="square" rtlCol="0">
            <a:spAutoFit/>
          </a:bodyPr>
          <a:p>
            <a:pPr indent="0">
              <a:buFont typeface="+mj-lt"/>
              <a:buNone/>
            </a:pPr>
            <a:r>
              <a:rPr dirty="0">
                <a:latin typeface="Times New Roman" panose="02020603050405020304" charset="0"/>
                <a:ea typeface="仿宋" panose="02010609060101010101" charset="-122"/>
                <a:cs typeface="Times New Roman" panose="02020603050405020304" charset="0"/>
                <a:sym typeface="+mn-ea"/>
              </a:rPr>
              <a:t>文本行一般以水平长矩形的形式存在，文本行中每个字都有间隔。针对这个特点，CTPN</a:t>
            </a:r>
            <a:r>
              <a:rPr lang="zh-CN" dirty="0">
                <a:latin typeface="Times New Roman" panose="02020603050405020304" charset="0"/>
                <a:ea typeface="仿宋" panose="02010609060101010101" charset="-122"/>
                <a:cs typeface="Times New Roman" panose="02020603050405020304" charset="0"/>
                <a:sym typeface="+mn-ea"/>
              </a:rPr>
              <a:t>提出</a:t>
            </a:r>
            <a:r>
              <a:rPr dirty="0">
                <a:latin typeface="Times New Roman" panose="02020603050405020304" charset="0"/>
                <a:ea typeface="仿宋" panose="02010609060101010101" charset="-122"/>
                <a:cs typeface="Times New Roman" panose="02020603050405020304" charset="0"/>
                <a:sym typeface="+mn-ea"/>
              </a:rPr>
              <a:t>把文本检测的任务拆分</a:t>
            </a:r>
            <a:r>
              <a:rPr lang="zh-CN" dirty="0">
                <a:latin typeface="Times New Roman" panose="02020603050405020304" charset="0"/>
                <a:ea typeface="仿宋" panose="02010609060101010101" charset="-122"/>
                <a:cs typeface="Times New Roman" panose="02020603050405020304" charset="0"/>
                <a:sym typeface="+mn-ea"/>
              </a:rPr>
              <a:t>。（</a:t>
            </a:r>
            <a:r>
              <a:rPr lang="en-US" altLang="zh-CN" dirty="0">
                <a:latin typeface="Times New Roman" panose="02020603050405020304" charset="0"/>
                <a:ea typeface="仿宋" panose="02010609060101010101" charset="-122"/>
                <a:cs typeface="Times New Roman" panose="02020603050405020304" charset="0"/>
                <a:sym typeface="+mn-ea"/>
              </a:rPr>
              <a:t>1</a:t>
            </a:r>
            <a:r>
              <a:rPr lang="zh-CN" altLang="en-US" dirty="0">
                <a:latin typeface="Times New Roman" panose="02020603050405020304" charset="0"/>
                <a:ea typeface="仿宋" panose="02010609060101010101" charset="-122"/>
                <a:cs typeface="Times New Roman" panose="02020603050405020304" charset="0"/>
                <a:sym typeface="+mn-ea"/>
              </a:rPr>
              <a:t>）</a:t>
            </a:r>
            <a:r>
              <a:rPr dirty="0">
                <a:latin typeface="Times New Roman" panose="02020603050405020304" charset="0"/>
                <a:ea typeface="仿宋" panose="02010609060101010101" charset="-122"/>
                <a:cs typeface="Times New Roman" panose="02020603050405020304" charset="0"/>
                <a:sym typeface="+mn-ea"/>
              </a:rPr>
              <a:t>检测文本框中的一部分，判断它是不是一个文本的一部分，</a:t>
            </a:r>
            <a:r>
              <a:rPr lang="zh-CN" dirty="0">
                <a:latin typeface="Times New Roman" panose="02020603050405020304" charset="0"/>
                <a:ea typeface="仿宋" panose="02010609060101010101" charset="-122"/>
                <a:cs typeface="Times New Roman" panose="02020603050405020304" charset="0"/>
                <a:sym typeface="+mn-ea"/>
              </a:rPr>
              <a:t>然后遍历整幅图像所有小文本框。（</a:t>
            </a:r>
            <a:r>
              <a:rPr lang="en-US" altLang="zh-CN" dirty="0">
                <a:latin typeface="Times New Roman" panose="02020603050405020304" charset="0"/>
                <a:ea typeface="仿宋" panose="02010609060101010101" charset="-122"/>
                <a:cs typeface="Times New Roman" panose="02020603050405020304" charset="0"/>
                <a:sym typeface="+mn-ea"/>
              </a:rPr>
              <a:t>2</a:t>
            </a:r>
            <a:r>
              <a:rPr lang="zh-CN" altLang="en-US" dirty="0">
                <a:latin typeface="Times New Roman" panose="02020603050405020304" charset="0"/>
                <a:ea typeface="仿宋" panose="02010609060101010101" charset="-122"/>
                <a:cs typeface="Times New Roman" panose="02020603050405020304" charset="0"/>
                <a:sym typeface="+mn-ea"/>
              </a:rPr>
              <a:t>）</a:t>
            </a:r>
            <a:r>
              <a:rPr dirty="0">
                <a:latin typeface="Times New Roman" panose="02020603050405020304" charset="0"/>
                <a:ea typeface="仿宋" panose="02010609060101010101" charset="-122"/>
                <a:cs typeface="Times New Roman" panose="02020603050405020304" charset="0"/>
                <a:sym typeface="+mn-ea"/>
              </a:rPr>
              <a:t>将属于同一个文本框的小文本框合并，合并之后就可以得到一个完整的、大的文本框，也就完成了文本的检测任务。这个想法</a:t>
            </a:r>
            <a:r>
              <a:rPr lang="zh-CN" dirty="0">
                <a:latin typeface="Times New Roman" panose="02020603050405020304" charset="0"/>
                <a:ea typeface="仿宋" panose="02010609060101010101" charset="-122"/>
                <a:cs typeface="Times New Roman" panose="02020603050405020304" charset="0"/>
                <a:sym typeface="+mn-ea"/>
              </a:rPr>
              <a:t>简单、创造性且有效率。</a:t>
            </a:r>
            <a:r>
              <a:rPr dirty="0">
                <a:latin typeface="Times New Roman" panose="02020603050405020304" charset="0"/>
                <a:ea typeface="仿宋" panose="02010609060101010101" charset="-122"/>
                <a:cs typeface="Times New Roman" panose="02020603050405020304" charset="0"/>
                <a:sym typeface="+mn-ea"/>
              </a:rPr>
              <a:t>先检测大物体的一小部分，等所有小部分都检测出来</a:t>
            </a:r>
            <a:r>
              <a:rPr lang="zh-CN" dirty="0">
                <a:latin typeface="Times New Roman" panose="02020603050405020304" charset="0"/>
                <a:ea typeface="仿宋" panose="02010609060101010101" charset="-122"/>
                <a:cs typeface="Times New Roman" panose="02020603050405020304" charset="0"/>
                <a:sym typeface="+mn-ea"/>
              </a:rPr>
              <a:t>（</a:t>
            </a:r>
            <a:r>
              <a:rPr lang="zh-CN" dirty="0">
                <a:solidFill>
                  <a:srgbClr val="FF0000"/>
                </a:solidFill>
                <a:latin typeface="Times New Roman" panose="02020603050405020304" charset="0"/>
                <a:ea typeface="仿宋" panose="02010609060101010101" charset="-122"/>
                <a:cs typeface="Times New Roman" panose="02020603050405020304" charset="0"/>
                <a:sym typeface="+mn-ea"/>
              </a:rPr>
              <a:t>因此是小尺度检测</a:t>
            </a:r>
            <a:r>
              <a:rPr lang="zh-CN" dirty="0">
                <a:latin typeface="Times New Roman" panose="02020603050405020304" charset="0"/>
                <a:ea typeface="仿宋" panose="02010609060101010101" charset="-122"/>
                <a:cs typeface="Times New Roman" panose="02020603050405020304" charset="0"/>
                <a:sym typeface="+mn-ea"/>
              </a:rPr>
              <a:t>）</a:t>
            </a:r>
            <a:r>
              <a:rPr dirty="0">
                <a:latin typeface="Times New Roman" panose="02020603050405020304" charset="0"/>
                <a:ea typeface="仿宋" panose="02010609060101010101" charset="-122"/>
                <a:cs typeface="Times New Roman" panose="02020603050405020304" charset="0"/>
                <a:sym typeface="+mn-ea"/>
              </a:rPr>
              <a:t>，大物体也就可以检测出来了。</a:t>
            </a:r>
            <a:r>
              <a:rPr lang="zh-CN" dirty="0">
                <a:latin typeface="Times New Roman" panose="02020603050405020304" charset="0"/>
                <a:ea typeface="仿宋" panose="02010609060101010101" charset="-122"/>
                <a:cs typeface="Times New Roman" panose="02020603050405020304" charset="0"/>
                <a:sym typeface="+mn-ea"/>
              </a:rPr>
              <a:t>下图左为</a:t>
            </a:r>
            <a:r>
              <a:rPr lang="en-US" altLang="zh-CN" dirty="0">
                <a:latin typeface="Times New Roman" panose="02020603050405020304" charset="0"/>
                <a:ea typeface="仿宋" panose="02010609060101010101" charset="-122"/>
                <a:cs typeface="Times New Roman" panose="02020603050405020304" charset="0"/>
                <a:sym typeface="+mn-ea"/>
              </a:rPr>
              <a:t>faster RCNN</a:t>
            </a:r>
            <a:r>
              <a:rPr lang="zh-CN" altLang="en-US" dirty="0">
                <a:latin typeface="Times New Roman" panose="02020603050405020304" charset="0"/>
                <a:ea typeface="仿宋" panose="02010609060101010101" charset="-122"/>
                <a:cs typeface="Times New Roman" panose="02020603050405020304" charset="0"/>
                <a:sym typeface="+mn-ea"/>
              </a:rPr>
              <a:t>，右图为</a:t>
            </a:r>
            <a:r>
              <a:rPr lang="en-US" dirty="0">
                <a:latin typeface="Times New Roman" panose="02020603050405020304" charset="0"/>
                <a:ea typeface="仿宋" panose="02010609060101010101" charset="-122"/>
                <a:cs typeface="Times New Roman" panose="02020603050405020304" charset="0"/>
                <a:sym typeface="+mn-ea"/>
              </a:rPr>
              <a:t>CTPN</a:t>
            </a:r>
            <a:r>
              <a:rPr lang="zh-CN" altLang="en-US" dirty="0">
                <a:latin typeface="Times New Roman" panose="02020603050405020304" charset="0"/>
                <a:ea typeface="仿宋" panose="02010609060101010101" charset="-122"/>
                <a:cs typeface="Times New Roman" panose="02020603050405020304" charset="0"/>
                <a:sym typeface="+mn-ea"/>
              </a:rPr>
              <a:t>。</a:t>
            </a:r>
            <a:endParaRPr lang="zh-CN" altLang="en-US" dirty="0">
              <a:latin typeface="Times New Roman" panose="02020603050405020304" charset="0"/>
              <a:ea typeface="仿宋" panose="02010609060101010101" charset="-122"/>
              <a:cs typeface="Times New Roman" panose="02020603050405020304" charset="0"/>
              <a:sym typeface="+mn-ea"/>
            </a:endParaRPr>
          </a:p>
        </p:txBody>
      </p:sp>
      <p:pic>
        <p:nvPicPr>
          <p:cNvPr id="3" name="图片 2"/>
          <p:cNvPicPr>
            <a:picLocks noChangeAspect="1"/>
          </p:cNvPicPr>
          <p:nvPr/>
        </p:nvPicPr>
        <p:blipFill>
          <a:blip r:embed="rId1"/>
          <a:stretch>
            <a:fillRect/>
          </a:stretch>
        </p:blipFill>
        <p:spPr>
          <a:xfrm>
            <a:off x="2938780" y="3681730"/>
            <a:ext cx="6111875" cy="1418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42900" y="838200"/>
            <a:ext cx="8458200" cy="34671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381000" y="235585"/>
            <a:ext cx="3749675" cy="460375"/>
          </a:xfrm>
          <a:prstGeom prst="rect">
            <a:avLst/>
          </a:prstGeom>
          <a:noFill/>
        </p:spPr>
        <p:txBody>
          <a:bodyPr wrap="square" rtlCol="0">
            <a:spAutoFit/>
          </a:bodyPr>
          <a:p>
            <a:r>
              <a:rPr lang="zh-CN" sz="2400" b="1" dirty="0"/>
              <a:t>扩充：</a:t>
            </a:r>
            <a:r>
              <a:rPr lang="zh-CN" sz="2400" b="1" dirty="0">
                <a:solidFill>
                  <a:srgbClr val="00B0F0"/>
                </a:solidFill>
              </a:rPr>
              <a:t>文本检测</a:t>
            </a:r>
            <a:r>
              <a:rPr lang="zh-CN" sz="2400" b="1" dirty="0"/>
              <a:t>其他</a:t>
            </a:r>
            <a:r>
              <a:rPr lang="zh-CN" sz="2400" b="1" dirty="0"/>
              <a:t>算法</a:t>
            </a:r>
            <a:endParaRPr lang="zh-CN" sz="2400" b="1" dirty="0"/>
          </a:p>
        </p:txBody>
      </p:sp>
      <p:sp>
        <p:nvSpPr>
          <p:cNvPr id="5" name="TextBox 2"/>
          <p:cNvSpPr txBox="1"/>
          <p:nvPr/>
        </p:nvSpPr>
        <p:spPr>
          <a:xfrm>
            <a:off x="222885" y="779760"/>
            <a:ext cx="8305800" cy="1198880"/>
          </a:xfrm>
          <a:prstGeom prst="rect">
            <a:avLst/>
          </a:prstGeom>
          <a:noFill/>
        </p:spPr>
        <p:txBody>
          <a:bodyPr wrap="square" rtlCol="0">
            <a:spAutoFit/>
          </a:bodyPr>
          <a:p>
            <a:pPr indent="0">
              <a:buFont typeface="+mj-lt"/>
              <a:buNone/>
            </a:pPr>
            <a:r>
              <a:rPr dirty="0">
                <a:solidFill>
                  <a:srgbClr val="FF0000"/>
                </a:solidFill>
                <a:latin typeface="Times New Roman" panose="02020603050405020304" charset="0"/>
                <a:ea typeface="仿宋" panose="02010609060101010101" charset="-122"/>
                <a:cs typeface="Times New Roman" panose="02020603050405020304" charset="0"/>
                <a:sym typeface="+mn-ea"/>
              </a:rPr>
              <a:t>SegLink</a:t>
            </a:r>
            <a:r>
              <a:rPr lang="zh-CN" altLang="en-US" dirty="0">
                <a:latin typeface="Times New Roman" panose="02020603050405020304" charset="0"/>
                <a:ea typeface="仿宋" panose="02010609060101010101" charset="-122"/>
                <a:cs typeface="Times New Roman" panose="02020603050405020304" charset="0"/>
              </a:rPr>
              <a:t>：</a:t>
            </a:r>
            <a:r>
              <a:rPr dirty="0">
                <a:latin typeface="Times New Roman" panose="02020603050405020304" charset="0"/>
                <a:ea typeface="仿宋" panose="02010609060101010101" charset="-122"/>
                <a:cs typeface="Times New Roman" panose="02020603050405020304" charset="0"/>
              </a:rPr>
              <a:t>CVPR2017的一篇论文《Detecting Oriented Text in Natural Images by Linking Segments》介绍以一种可以检测任意角度文本的检测算法，这篇论文既融入</a:t>
            </a:r>
            <a:r>
              <a:rPr dirty="0">
                <a:solidFill>
                  <a:srgbClr val="FF0000"/>
                </a:solidFill>
                <a:latin typeface="Times New Roman" panose="02020603050405020304" charset="0"/>
                <a:ea typeface="仿宋" panose="02010609060101010101" charset="-122"/>
                <a:cs typeface="Times New Roman" panose="02020603050405020304" charset="0"/>
              </a:rPr>
              <a:t>CTPN小尺度</a:t>
            </a:r>
            <a:r>
              <a:rPr dirty="0">
                <a:latin typeface="Times New Roman" panose="02020603050405020304" charset="0"/>
                <a:ea typeface="仿宋" panose="02010609060101010101" charset="-122"/>
                <a:cs typeface="Times New Roman" panose="02020603050405020304" charset="0"/>
              </a:rPr>
              <a:t>候选框的思路又加入了SSD算法的思路，达到了当时自然场景下文本检测state-of-art的效果。</a:t>
            </a:r>
            <a:endParaRPr dirty="0">
              <a:latin typeface="Times New Roman" panose="02020603050405020304" charset="0"/>
              <a:ea typeface="仿宋" panose="02010609060101010101" charset="-122"/>
              <a:cs typeface="Times New Roman" panose="02020603050405020304" charset="0"/>
            </a:endParaRPr>
          </a:p>
        </p:txBody>
      </p:sp>
      <p:sp>
        <p:nvSpPr>
          <p:cNvPr id="7" name="TextBox 2"/>
          <p:cNvSpPr txBox="1"/>
          <p:nvPr/>
        </p:nvSpPr>
        <p:spPr>
          <a:xfrm>
            <a:off x="163830" y="2488545"/>
            <a:ext cx="8305800" cy="1476375"/>
          </a:xfrm>
          <a:prstGeom prst="rect">
            <a:avLst/>
          </a:prstGeom>
          <a:noFill/>
        </p:spPr>
        <p:txBody>
          <a:bodyPr wrap="square" rtlCol="0">
            <a:spAutoFit/>
          </a:bodyPr>
          <a:p>
            <a:pPr indent="0">
              <a:buFont typeface="+mj-lt"/>
              <a:buNone/>
            </a:pPr>
            <a:r>
              <a:rPr dirty="0">
                <a:solidFill>
                  <a:srgbClr val="FF0000"/>
                </a:solidFill>
                <a:latin typeface="Times New Roman" panose="02020603050405020304" charset="0"/>
                <a:ea typeface="仿宋" panose="02010609060101010101" charset="-122"/>
                <a:cs typeface="Times New Roman" panose="02020603050405020304" charset="0"/>
                <a:sym typeface="+mn-ea"/>
              </a:rPr>
              <a:t>EAST</a:t>
            </a:r>
            <a:r>
              <a:rPr lang="zh-CN" altLang="en-US" dirty="0">
                <a:latin typeface="Times New Roman" panose="02020603050405020304" charset="0"/>
                <a:ea typeface="仿宋" panose="02010609060101010101" charset="-122"/>
                <a:cs typeface="Times New Roman" panose="02020603050405020304" charset="0"/>
              </a:rPr>
              <a:t>：</a:t>
            </a:r>
            <a:r>
              <a:rPr dirty="0">
                <a:latin typeface="Times New Roman" panose="02020603050405020304" charset="0"/>
                <a:ea typeface="仿宋" panose="02010609060101010101" charset="-122"/>
                <a:cs typeface="Times New Roman" panose="02020603050405020304" charset="0"/>
              </a:rPr>
              <a:t>《EAST: An Efficient and Accurate Scene Text Detector》</a:t>
            </a:r>
            <a:r>
              <a:rPr lang="zh-CN" dirty="0">
                <a:latin typeface="Times New Roman" panose="02020603050405020304" charset="0"/>
                <a:ea typeface="仿宋" panose="02010609060101010101" charset="-122"/>
                <a:cs typeface="Times New Roman" panose="02020603050405020304" charset="0"/>
              </a:rPr>
              <a:t>，不同于把完整文本行先分割检测再合并的另外一种能优雅且简洁地完成多角度文本检测方法</a:t>
            </a:r>
            <a:r>
              <a:rPr dirty="0">
                <a:latin typeface="Times New Roman" panose="02020603050405020304" charset="0"/>
                <a:ea typeface="仿宋" panose="02010609060101010101" charset="-122"/>
                <a:cs typeface="Times New Roman" panose="02020603050405020304" charset="0"/>
              </a:rPr>
              <a:t>。</a:t>
            </a:r>
            <a:r>
              <a:rPr lang="zh-CN" dirty="0">
                <a:latin typeface="Times New Roman" panose="02020603050405020304" charset="0"/>
                <a:ea typeface="仿宋" panose="02010609060101010101" charset="-122"/>
                <a:cs typeface="Times New Roman" panose="02020603050405020304" charset="0"/>
              </a:rPr>
              <a:t>（不是基于</a:t>
            </a:r>
            <a:r>
              <a:rPr dirty="0">
                <a:latin typeface="Times New Roman" panose="02020603050405020304" charset="0"/>
                <a:ea typeface="仿宋" panose="02010609060101010101" charset="-122"/>
                <a:cs typeface="Times New Roman" panose="02020603050405020304" charset="0"/>
              </a:rPr>
              <a:t>Anchor类</a:t>
            </a:r>
            <a:r>
              <a:rPr lang="zh-CN" dirty="0">
                <a:latin typeface="Times New Roman" panose="02020603050405020304" charset="0"/>
                <a:ea typeface="仿宋" panose="02010609060101010101" charset="-122"/>
                <a:cs typeface="Times New Roman" panose="02020603050405020304" charset="0"/>
              </a:rPr>
              <a:t>，属于</a:t>
            </a:r>
            <a:r>
              <a:rPr lang="zh-CN" dirty="0">
                <a:solidFill>
                  <a:srgbClr val="FF0000"/>
                </a:solidFill>
                <a:latin typeface="Times New Roman" panose="02020603050405020304" charset="0"/>
                <a:ea typeface="仿宋" panose="02010609060101010101" charset="-122"/>
                <a:cs typeface="Times New Roman" panose="02020603050405020304" charset="0"/>
              </a:rPr>
              <a:t>基于像素点</a:t>
            </a:r>
            <a:r>
              <a:rPr lang="zh-CN" dirty="0">
                <a:latin typeface="Times New Roman" panose="02020603050405020304" charset="0"/>
                <a:ea typeface="仿宋" panose="02010609060101010101" charset="-122"/>
                <a:cs typeface="Times New Roman" panose="02020603050405020304" charset="0"/>
              </a:rPr>
              <a:t>的场景文字检测算法。它直接预测的中心点到四条边的距离和不规则四边形的四个顶点，因此可以检测</a:t>
            </a:r>
            <a:r>
              <a:rPr lang="zh-CN" dirty="0">
                <a:solidFill>
                  <a:srgbClr val="FF0000"/>
                </a:solidFill>
                <a:latin typeface="Times New Roman" panose="02020603050405020304" charset="0"/>
                <a:ea typeface="仿宋" panose="02010609060101010101" charset="-122"/>
                <a:cs typeface="Times New Roman" panose="02020603050405020304" charset="0"/>
              </a:rPr>
              <a:t>旋转或者不规则四边形</a:t>
            </a:r>
            <a:r>
              <a:rPr lang="zh-CN" dirty="0">
                <a:latin typeface="Times New Roman" panose="02020603050405020304" charset="0"/>
                <a:ea typeface="仿宋" panose="02010609060101010101" charset="-122"/>
                <a:cs typeface="Times New Roman" panose="02020603050405020304" charset="0"/>
              </a:rPr>
              <a:t>的文本框）</a:t>
            </a:r>
            <a:endParaRPr lang="zh-CN" dirty="0">
              <a:latin typeface="Times New Roman" panose="02020603050405020304" charset="0"/>
              <a:ea typeface="仿宋" panose="02010609060101010101" charset="-122"/>
              <a:cs typeface="Times New Roman" panose="02020603050405020304" charset="0"/>
            </a:endParaRPr>
          </a:p>
        </p:txBody>
      </p:sp>
      <p:sp>
        <p:nvSpPr>
          <p:cNvPr id="2" name="文本框 1"/>
          <p:cNvSpPr txBox="1"/>
          <p:nvPr/>
        </p:nvSpPr>
        <p:spPr>
          <a:xfrm>
            <a:off x="163830" y="4306570"/>
            <a:ext cx="8825230" cy="645160"/>
          </a:xfrm>
          <a:prstGeom prst="rect">
            <a:avLst/>
          </a:prstGeom>
          <a:noFill/>
        </p:spPr>
        <p:txBody>
          <a:bodyPr wrap="square" rtlCol="0">
            <a:spAutoFit/>
          </a:bodyPr>
          <a:p>
            <a:r>
              <a:rPr lang="zh-CN" altLang="en-US">
                <a:solidFill>
                  <a:srgbClr val="FF0000"/>
                </a:solidFill>
                <a:latin typeface="Times New Roman" panose="02020603050405020304" charset="0"/>
                <a:ea typeface="仿宋" panose="02010609060101010101" charset="-122"/>
                <a:cs typeface="Times New Roman" panose="02020603050405020304" charset="0"/>
              </a:rPr>
              <a:t>Advanced-EAST</a:t>
            </a:r>
            <a:r>
              <a:rPr lang="zh-CN" altLang="en-US">
                <a:latin typeface="Times New Roman" panose="02020603050405020304" charset="0"/>
                <a:ea typeface="仿宋" panose="02010609060101010101" charset="-122"/>
                <a:cs typeface="Times New Roman" panose="02020603050405020304" charset="0"/>
              </a:rPr>
              <a:t>提出了添加对文本框</a:t>
            </a:r>
            <a:r>
              <a:rPr lang="zh-CN" altLang="en-US">
                <a:solidFill>
                  <a:srgbClr val="FF0000"/>
                </a:solidFill>
                <a:latin typeface="Times New Roman" panose="02020603050405020304" charset="0"/>
                <a:ea typeface="仿宋" panose="02010609060101010101" charset="-122"/>
                <a:cs typeface="Times New Roman" panose="02020603050405020304" charset="0"/>
              </a:rPr>
              <a:t>两侧的边界的预测</a:t>
            </a:r>
            <a:r>
              <a:rPr lang="zh-CN" altLang="en-US">
                <a:latin typeface="Times New Roman" panose="02020603050405020304" charset="0"/>
                <a:ea typeface="仿宋" panose="02010609060101010101" charset="-122"/>
                <a:cs typeface="Times New Roman" panose="02020603050405020304" charset="0"/>
              </a:rPr>
              <a:t>，有效的解决了EAST不擅长检测长文本的问题。</a:t>
            </a:r>
            <a:endParaRPr lang="zh-CN" altLang="en-US">
              <a:latin typeface="Times New Roman" panose="02020603050405020304" charset="0"/>
              <a:ea typeface="仿宋" panose="02010609060101010101"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0955" y="148590"/>
            <a:ext cx="5132705" cy="866775"/>
          </a:xfrm>
        </p:spPr>
        <p:txBody>
          <a:bodyPr>
            <a:normAutofit/>
          </a:bodyPr>
          <a:p>
            <a:r>
              <a:rPr lang="zh-CN" altLang="en-US" sz="3555"/>
              <a:t>图像分类</a:t>
            </a:r>
            <a:r>
              <a:rPr lang="en-US" altLang="zh-CN" sz="3555"/>
              <a:t> / </a:t>
            </a:r>
            <a:r>
              <a:rPr lang="zh-CN" altLang="en-US" sz="3555"/>
              <a:t>目标检测</a:t>
            </a:r>
            <a:endParaRPr lang="en-US" altLang="zh-CN" sz="3555"/>
          </a:p>
        </p:txBody>
      </p:sp>
      <p:pic>
        <p:nvPicPr>
          <p:cNvPr id="104" name="图片 103"/>
          <p:cNvPicPr/>
          <p:nvPr/>
        </p:nvPicPr>
        <p:blipFill>
          <a:blip r:embed="rId1"/>
          <a:stretch>
            <a:fillRect/>
          </a:stretch>
        </p:blipFill>
        <p:spPr>
          <a:xfrm>
            <a:off x="406400" y="1172528"/>
            <a:ext cx="4514850" cy="3095625"/>
          </a:xfrm>
          <a:prstGeom prst="rect">
            <a:avLst/>
          </a:prstGeom>
          <a:noFill/>
          <a:ln w="9525">
            <a:noFill/>
          </a:ln>
        </p:spPr>
      </p:pic>
      <p:sp>
        <p:nvSpPr>
          <p:cNvPr id="5" name="文本框 4"/>
          <p:cNvSpPr txBox="1"/>
          <p:nvPr/>
        </p:nvSpPr>
        <p:spPr>
          <a:xfrm>
            <a:off x="594995" y="4268470"/>
            <a:ext cx="4572000" cy="638810"/>
          </a:xfrm>
          <a:prstGeom prst="rect">
            <a:avLst/>
          </a:prstGeom>
          <a:noFill/>
        </p:spPr>
        <p:txBody>
          <a:bodyPr wrap="square" rtlCol="0" anchor="t">
            <a:spAutoFit/>
          </a:bodyPr>
          <a:p>
            <a:r>
              <a:rPr lang="zh-CN" altLang="en-US" sz="3555">
                <a:sym typeface="+mn-ea"/>
              </a:rPr>
              <a:t>语义分割</a:t>
            </a:r>
            <a:r>
              <a:rPr lang="en-US" altLang="zh-CN" sz="3555">
                <a:sym typeface="+mn-ea"/>
              </a:rPr>
              <a:t> /  实例分割</a:t>
            </a:r>
            <a:endParaRPr lang="en-US" altLang="zh-CN" sz="3555">
              <a:sym typeface="+mn-ea"/>
            </a:endParaRPr>
          </a:p>
        </p:txBody>
      </p:sp>
      <p:sp>
        <p:nvSpPr>
          <p:cNvPr id="6" name="文本框 5"/>
          <p:cNvSpPr txBox="1"/>
          <p:nvPr/>
        </p:nvSpPr>
        <p:spPr>
          <a:xfrm>
            <a:off x="6774180" y="0"/>
            <a:ext cx="1927860" cy="368300"/>
          </a:xfrm>
          <a:prstGeom prst="rect">
            <a:avLst/>
          </a:prstGeom>
          <a:noFill/>
        </p:spPr>
        <p:txBody>
          <a:bodyPr wrap="square" rtlCol="0">
            <a:spAutoFit/>
          </a:bodyPr>
          <a:p>
            <a:r>
              <a:rPr lang="zh-CN" altLang="en-US"/>
              <a:t>目标跟踪</a:t>
            </a:r>
            <a:endParaRPr lang="zh-CN" altLang="en-US"/>
          </a:p>
        </p:txBody>
      </p:sp>
      <p:pic>
        <p:nvPicPr>
          <p:cNvPr id="106" name="图片 105"/>
          <p:cNvPicPr/>
          <p:nvPr/>
        </p:nvPicPr>
        <p:blipFill>
          <a:blip r:embed="rId2"/>
          <a:stretch>
            <a:fillRect/>
          </a:stretch>
        </p:blipFill>
        <p:spPr>
          <a:xfrm>
            <a:off x="5585460" y="356235"/>
            <a:ext cx="3396615" cy="2215515"/>
          </a:xfrm>
          <a:prstGeom prst="rect">
            <a:avLst/>
          </a:prstGeom>
          <a:noFill/>
          <a:ln w="9525">
            <a:noFill/>
          </a:ln>
        </p:spPr>
      </p:pic>
      <p:pic>
        <p:nvPicPr>
          <p:cNvPr id="107" name="图片 106"/>
          <p:cNvPicPr/>
          <p:nvPr/>
        </p:nvPicPr>
        <p:blipFill>
          <a:blip r:embed="rId3"/>
          <a:stretch>
            <a:fillRect/>
          </a:stretch>
        </p:blipFill>
        <p:spPr>
          <a:xfrm>
            <a:off x="5570855" y="2668270"/>
            <a:ext cx="3484880" cy="23837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ppt_x"/>
                                          </p:val>
                                        </p:tav>
                                        <p:tav tm="100000">
                                          <p:val>
                                            <p:strVal val="#ppt_x"/>
                                          </p:val>
                                        </p:tav>
                                      </p:tavLst>
                                    </p:anim>
                                    <p:anim calcmode="lin" valueType="num">
                                      <p:cBhvr additive="base">
                                        <p:cTn id="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500" fill="hold"/>
                                        <p:tgtEl>
                                          <p:spTgt spid="106"/>
                                        </p:tgtEl>
                                        <p:attrNameLst>
                                          <p:attrName>ppt_x</p:attrName>
                                        </p:attrNameLst>
                                      </p:cBhvr>
                                      <p:tavLst>
                                        <p:tav tm="0">
                                          <p:val>
                                            <p:strVal val="#ppt_x"/>
                                          </p:val>
                                        </p:tav>
                                        <p:tav tm="100000">
                                          <p:val>
                                            <p:strVal val="#ppt_x"/>
                                          </p:val>
                                        </p:tav>
                                      </p:tavLst>
                                    </p:anim>
                                    <p:anim calcmode="lin" valueType="num">
                                      <p:cBhvr additive="base">
                                        <p:cTn id="20"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anim calcmode="lin" valueType="num">
                                      <p:cBhvr additive="base">
                                        <p:cTn id="25" dur="500" fill="hold"/>
                                        <p:tgtEl>
                                          <p:spTgt spid="107"/>
                                        </p:tgtEl>
                                        <p:attrNameLst>
                                          <p:attrName>ppt_x</p:attrName>
                                        </p:attrNameLst>
                                      </p:cBhvr>
                                      <p:tavLst>
                                        <p:tav tm="0">
                                          <p:val>
                                            <p:strVal val="#ppt_x"/>
                                          </p:val>
                                        </p:tav>
                                        <p:tav tm="100000">
                                          <p:val>
                                            <p:strVal val="#ppt_x"/>
                                          </p:val>
                                        </p:tav>
                                      </p:tavLst>
                                    </p:anim>
                                    <p:anim calcmode="lin" valueType="num">
                                      <p:cBhvr additive="base">
                                        <p:cTn id="26"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0955" y="148590"/>
            <a:ext cx="5132705" cy="866775"/>
          </a:xfrm>
        </p:spPr>
        <p:txBody>
          <a:bodyPr>
            <a:normAutofit/>
          </a:bodyPr>
          <a:p>
            <a:r>
              <a:rPr lang="zh-CN" altLang="en-US" sz="3555"/>
              <a:t>图像分类</a:t>
            </a:r>
            <a:r>
              <a:rPr lang="en-US" altLang="zh-CN" sz="3555"/>
              <a:t> / </a:t>
            </a:r>
            <a:r>
              <a:rPr lang="zh-CN" altLang="en-US" sz="3555"/>
              <a:t>目标检测</a:t>
            </a:r>
            <a:endParaRPr lang="en-US" altLang="zh-CN" sz="3555"/>
          </a:p>
        </p:txBody>
      </p:sp>
      <p:pic>
        <p:nvPicPr>
          <p:cNvPr id="104" name="图片 103"/>
          <p:cNvPicPr/>
          <p:nvPr>
            <p:custDataLst>
              <p:tags r:id="rId1"/>
            </p:custDataLst>
          </p:nvPr>
        </p:nvPicPr>
        <p:blipFill>
          <a:blip r:embed="rId2"/>
          <a:stretch>
            <a:fillRect/>
          </a:stretch>
        </p:blipFill>
        <p:spPr>
          <a:xfrm>
            <a:off x="406400" y="1172528"/>
            <a:ext cx="4514850" cy="3095625"/>
          </a:xfrm>
          <a:prstGeom prst="rect">
            <a:avLst/>
          </a:prstGeom>
          <a:noFill/>
          <a:ln w="9525">
            <a:noFill/>
          </a:ln>
        </p:spPr>
      </p:pic>
      <p:sp>
        <p:nvSpPr>
          <p:cNvPr id="5" name="文本框 4"/>
          <p:cNvSpPr txBox="1"/>
          <p:nvPr/>
        </p:nvSpPr>
        <p:spPr>
          <a:xfrm>
            <a:off x="594995" y="4268470"/>
            <a:ext cx="4572000" cy="638810"/>
          </a:xfrm>
          <a:prstGeom prst="rect">
            <a:avLst/>
          </a:prstGeom>
          <a:noFill/>
        </p:spPr>
        <p:txBody>
          <a:bodyPr wrap="square" rtlCol="0" anchor="t">
            <a:spAutoFit/>
          </a:bodyPr>
          <a:p>
            <a:r>
              <a:rPr lang="zh-CN" altLang="en-US" sz="3555">
                <a:sym typeface="+mn-ea"/>
              </a:rPr>
              <a:t>语义分割</a:t>
            </a:r>
            <a:r>
              <a:rPr lang="en-US" altLang="zh-CN" sz="3555">
                <a:sym typeface="+mn-ea"/>
              </a:rPr>
              <a:t> /  实例分割</a:t>
            </a:r>
            <a:endParaRPr lang="en-US" altLang="zh-CN" sz="3555">
              <a:sym typeface="+mn-ea"/>
            </a:endParaRPr>
          </a:p>
        </p:txBody>
      </p:sp>
      <p:sp>
        <p:nvSpPr>
          <p:cNvPr id="6" name="文本框 5"/>
          <p:cNvSpPr txBox="1"/>
          <p:nvPr/>
        </p:nvSpPr>
        <p:spPr>
          <a:xfrm>
            <a:off x="6700520" y="-12065"/>
            <a:ext cx="1927860" cy="368300"/>
          </a:xfrm>
          <a:prstGeom prst="rect">
            <a:avLst/>
          </a:prstGeom>
          <a:noFill/>
        </p:spPr>
        <p:txBody>
          <a:bodyPr wrap="square" rtlCol="0">
            <a:spAutoFit/>
          </a:bodyPr>
          <a:p>
            <a:r>
              <a:rPr lang="zh-CN" altLang="en-US" b="1">
                <a:latin typeface="黑体" panose="02010609060101010101" charset="-122"/>
                <a:ea typeface="黑体" panose="02010609060101010101" charset="-122"/>
              </a:rPr>
              <a:t>目标跟踪</a:t>
            </a:r>
            <a:endParaRPr lang="zh-CN" altLang="en-US" b="1">
              <a:latin typeface="黑体" panose="02010609060101010101" charset="-122"/>
              <a:ea typeface="黑体" panose="02010609060101010101" charset="-122"/>
            </a:endParaRPr>
          </a:p>
        </p:txBody>
      </p:sp>
      <p:pic>
        <p:nvPicPr>
          <p:cNvPr id="106" name="图片 105"/>
          <p:cNvPicPr/>
          <p:nvPr>
            <p:custDataLst>
              <p:tags r:id="rId3"/>
            </p:custDataLst>
          </p:nvPr>
        </p:nvPicPr>
        <p:blipFill>
          <a:blip r:embed="rId4"/>
          <a:stretch>
            <a:fillRect/>
          </a:stretch>
        </p:blipFill>
        <p:spPr>
          <a:xfrm>
            <a:off x="5585460" y="356235"/>
            <a:ext cx="3396615" cy="2215515"/>
          </a:xfrm>
          <a:prstGeom prst="rect">
            <a:avLst/>
          </a:prstGeom>
          <a:noFill/>
          <a:ln w="9525">
            <a:noFill/>
          </a:ln>
        </p:spPr>
      </p:pic>
      <p:pic>
        <p:nvPicPr>
          <p:cNvPr id="107" name="图片 106"/>
          <p:cNvPicPr/>
          <p:nvPr>
            <p:custDataLst>
              <p:tags r:id="rId5"/>
            </p:custDataLst>
          </p:nvPr>
        </p:nvPicPr>
        <p:blipFill>
          <a:blip r:embed="rId6"/>
          <a:stretch>
            <a:fillRect/>
          </a:stretch>
        </p:blipFill>
        <p:spPr>
          <a:xfrm>
            <a:off x="5570855" y="2668270"/>
            <a:ext cx="3484880" cy="2383790"/>
          </a:xfrm>
          <a:prstGeom prst="rect">
            <a:avLst/>
          </a:prstGeom>
          <a:noFill/>
          <a:ln w="9525">
            <a:noFill/>
          </a:ln>
        </p:spPr>
      </p:pic>
      <p:pic>
        <p:nvPicPr>
          <p:cNvPr id="108" name="图片 107"/>
          <p:cNvPicPr/>
          <p:nvPr/>
        </p:nvPicPr>
        <p:blipFill>
          <a:blip r:embed="rId7"/>
          <a:stretch>
            <a:fillRect/>
          </a:stretch>
        </p:blipFill>
        <p:spPr>
          <a:xfrm>
            <a:off x="187325" y="308610"/>
            <a:ext cx="5214620" cy="45275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fill="hold"/>
                                        <p:tgtEl>
                                          <p:spTgt spid="108"/>
                                        </p:tgtEl>
                                        <p:attrNameLst>
                                          <p:attrName>ppt_x</p:attrName>
                                        </p:attrNameLst>
                                      </p:cBhvr>
                                      <p:tavLst>
                                        <p:tav tm="0">
                                          <p:val>
                                            <p:strVal val="#ppt_x"/>
                                          </p:val>
                                        </p:tav>
                                        <p:tav tm="100000">
                                          <p:val>
                                            <p:strVal val="#ppt_x"/>
                                          </p:val>
                                        </p:tav>
                                      </p:tavLst>
                                    </p:anim>
                                    <p:anim calcmode="lin" valueType="num">
                                      <p:cBhvr additive="base">
                                        <p:cTn id="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685800" y="126524"/>
            <a:ext cx="7772400" cy="1102519"/>
          </a:xfrm>
        </p:spPr>
        <p:txBody>
          <a:bodyPr/>
          <a:p>
            <a:r>
              <a:rPr lang="zh-CN" altLang="en-US"/>
              <a:t>目标分割</a:t>
            </a:r>
            <a:r>
              <a:rPr lang="en-US" altLang="zh-CN"/>
              <a:t>-</a:t>
            </a:r>
            <a:r>
              <a:rPr lang="zh-CN" altLang="en-US"/>
              <a:t>复杂语义</a:t>
            </a:r>
            <a:r>
              <a:rPr lang="zh-CN" altLang="en-US"/>
              <a:t>分割</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8900" y="1159510"/>
            <a:ext cx="7104380" cy="3983990"/>
          </a:xfrm>
          <a:prstGeom prst="rect">
            <a:avLst/>
          </a:prstGeom>
        </p:spPr>
      </p:pic>
      <p:pic>
        <p:nvPicPr>
          <p:cNvPr id="100" name="图片 99"/>
          <p:cNvPicPr/>
          <p:nvPr>
            <p:custDataLst>
              <p:tags r:id="rId3"/>
            </p:custDataLst>
          </p:nvPr>
        </p:nvPicPr>
        <p:blipFill>
          <a:blip r:embed="rId4"/>
          <a:stretch>
            <a:fillRect/>
          </a:stretch>
        </p:blipFill>
        <p:spPr>
          <a:xfrm>
            <a:off x="3180715" y="1990090"/>
            <a:ext cx="5963285" cy="315341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78130"/>
            <a:ext cx="3303905" cy="460375"/>
          </a:xfrm>
          <a:prstGeom prst="rect">
            <a:avLst/>
          </a:prstGeom>
          <a:noFill/>
        </p:spPr>
        <p:txBody>
          <a:bodyPr wrap="square" rtlCol="0">
            <a:spAutoFit/>
          </a:bodyPr>
          <a:lstStyle/>
          <a:p>
            <a:r>
              <a:rPr lang="zh-CN" altLang="en-US" sz="2400" b="1" dirty="0"/>
              <a:t>照片</a:t>
            </a:r>
            <a:r>
              <a:rPr lang="en-US" altLang="zh-CN" sz="2400" b="1" dirty="0"/>
              <a:t>OCR</a:t>
            </a:r>
            <a:r>
              <a:rPr lang="zh-CN" altLang="en-US" sz="2400" b="1" dirty="0"/>
              <a:t>流式处理</a:t>
            </a:r>
            <a:endParaRPr lang="en-US" sz="2400" b="1" dirty="0"/>
          </a:p>
        </p:txBody>
      </p:sp>
      <p:sp>
        <p:nvSpPr>
          <p:cNvPr id="3" name="TextBox 2"/>
          <p:cNvSpPr txBox="1"/>
          <p:nvPr/>
        </p:nvSpPr>
        <p:spPr>
          <a:xfrm>
            <a:off x="381000" y="1029335"/>
            <a:ext cx="2564765" cy="460375"/>
          </a:xfrm>
          <a:prstGeom prst="rect">
            <a:avLst/>
          </a:prstGeom>
          <a:noFill/>
        </p:spPr>
        <p:txBody>
          <a:bodyPr wrap="square" rtlCol="0">
            <a:spAutoFit/>
          </a:bodyPr>
          <a:lstStyle/>
          <a:p>
            <a:r>
              <a:rPr lang="en-US" sz="2400" dirty="0"/>
              <a:t>1. </a:t>
            </a:r>
            <a:r>
              <a:rPr lang="zh-CN" altLang="en-US" sz="2400" dirty="0"/>
              <a:t>文本检测</a:t>
            </a:r>
            <a:endParaRPr lang="en-US" sz="2400" dirty="0"/>
          </a:p>
        </p:txBody>
      </p:sp>
      <p:sp>
        <p:nvSpPr>
          <p:cNvPr id="4" name="TextBox 3"/>
          <p:cNvSpPr txBox="1"/>
          <p:nvPr/>
        </p:nvSpPr>
        <p:spPr>
          <a:xfrm>
            <a:off x="381000" y="2643485"/>
            <a:ext cx="4152900" cy="461665"/>
          </a:xfrm>
          <a:prstGeom prst="rect">
            <a:avLst/>
          </a:prstGeom>
          <a:noFill/>
        </p:spPr>
        <p:txBody>
          <a:bodyPr wrap="square" rtlCol="0">
            <a:spAutoFit/>
          </a:bodyPr>
          <a:lstStyle/>
          <a:p>
            <a:r>
              <a:rPr lang="en-US" sz="2400" dirty="0"/>
              <a:t>2. </a:t>
            </a:r>
            <a:r>
              <a:rPr lang="zh-CN" altLang="en-US" sz="2400" dirty="0"/>
              <a:t>字符分割</a:t>
            </a:r>
            <a:endParaRPr lang="en-US" sz="2400" dirty="0"/>
          </a:p>
        </p:txBody>
      </p:sp>
      <p:sp>
        <p:nvSpPr>
          <p:cNvPr id="5" name="TextBox 4"/>
          <p:cNvSpPr txBox="1"/>
          <p:nvPr/>
        </p:nvSpPr>
        <p:spPr>
          <a:xfrm>
            <a:off x="351790" y="4137025"/>
            <a:ext cx="2527300" cy="460375"/>
          </a:xfrm>
          <a:prstGeom prst="rect">
            <a:avLst/>
          </a:prstGeom>
          <a:noFill/>
        </p:spPr>
        <p:txBody>
          <a:bodyPr wrap="square" rtlCol="0">
            <a:spAutoFit/>
          </a:bodyPr>
          <a:lstStyle/>
          <a:p>
            <a:r>
              <a:rPr lang="en-US" sz="2400" dirty="0"/>
              <a:t>3. </a:t>
            </a:r>
            <a:r>
              <a:rPr lang="zh-CN" altLang="en-US" sz="2400" dirty="0"/>
              <a:t>字符分类</a:t>
            </a:r>
            <a:endParaRPr lang="en-US" sz="2400" dirty="0"/>
          </a:p>
        </p:txBody>
      </p:sp>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9946" y="4054198"/>
            <a:ext cx="345140" cy="533400"/>
          </a:xfrm>
          <a:prstGeom prst="rect">
            <a:avLst/>
          </a:prstGeom>
          <a:noFill/>
          <a:ln>
            <a:noFill/>
          </a:ln>
          <a:effectLst/>
        </p:spPr>
      </p:pic>
      <p:pic>
        <p:nvPicPr>
          <p:cNvPr id="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2491" y="4045368"/>
            <a:ext cx="376519" cy="533400"/>
          </a:xfrm>
          <a:prstGeom prst="rect">
            <a:avLst/>
          </a:prstGeom>
          <a:noFill/>
          <a:ln>
            <a:noFill/>
          </a:ln>
          <a:effectLst/>
        </p:spPr>
      </p:pic>
      <p:pic>
        <p:nvPicPr>
          <p:cNvPr id="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943" y="4045368"/>
            <a:ext cx="345140" cy="533400"/>
          </a:xfrm>
          <a:prstGeom prst="rect">
            <a:avLst/>
          </a:prstGeom>
          <a:noFill/>
          <a:ln>
            <a:noFill/>
          </a:ln>
          <a:effectLst/>
        </p:spPr>
      </p:pic>
      <p:sp>
        <p:nvSpPr>
          <p:cNvPr id="46" name="TextBox 45"/>
          <p:cNvSpPr txBox="1"/>
          <p:nvPr/>
        </p:nvSpPr>
        <p:spPr>
          <a:xfrm>
            <a:off x="6705973" y="4137166"/>
            <a:ext cx="254000" cy="369332"/>
          </a:xfrm>
          <a:prstGeom prst="rect">
            <a:avLst/>
          </a:prstGeom>
          <a:noFill/>
          <a:ln>
            <a:noFill/>
          </a:ln>
        </p:spPr>
        <p:txBody>
          <a:bodyPr wrap="square" rtlCol="0">
            <a:spAutoFit/>
          </a:bodyPr>
          <a:lstStyle/>
          <a:p>
            <a:r>
              <a:rPr lang="en-US" b="1" dirty="0">
                <a:solidFill>
                  <a:srgbClr val="FF0000"/>
                </a:solidFill>
                <a:latin typeface="Courier New" panose="02070309020205020404" pitchFamily="49" charset="0"/>
                <a:cs typeface="Courier New" panose="02070309020205020404" pitchFamily="49" charset="0"/>
              </a:rPr>
              <a:t>N</a:t>
            </a:r>
            <a:endParaRPr lang="en-US" b="1" dirty="0">
              <a:solidFill>
                <a:srgbClr val="FF0000"/>
              </a:solidFill>
              <a:latin typeface="Courier New" panose="02070309020205020404" pitchFamily="49" charset="0"/>
              <a:cs typeface="Courier New" panose="02070309020205020404" pitchFamily="49" charset="0"/>
            </a:endParaRPr>
          </a:p>
        </p:txBody>
      </p:sp>
      <p:cxnSp>
        <p:nvCxnSpPr>
          <p:cNvPr id="47" name="Straight Arrow Connector 46"/>
          <p:cNvCxnSpPr>
            <a:stCxn id="34" idx="3"/>
            <a:endCxn id="46" idx="1"/>
          </p:cNvCxnSpPr>
          <p:nvPr/>
        </p:nvCxnSpPr>
        <p:spPr>
          <a:xfrm>
            <a:off x="6225086" y="4320898"/>
            <a:ext cx="480887" cy="9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183838" y="4127402"/>
            <a:ext cx="254000" cy="369332"/>
          </a:xfrm>
          <a:prstGeom prst="rect">
            <a:avLst/>
          </a:prstGeom>
          <a:noFill/>
          <a:ln>
            <a:noFill/>
          </a:ln>
        </p:spPr>
        <p:txBody>
          <a:bodyPr wrap="square" rtlCol="0">
            <a:spAutoFit/>
          </a:bodyPr>
          <a:lstStyle/>
          <a:p>
            <a:r>
              <a:rPr lang="en-US" b="1" dirty="0">
                <a:solidFill>
                  <a:srgbClr val="FF0000"/>
                </a:solidFill>
                <a:latin typeface="Courier New" panose="02070309020205020404" pitchFamily="49" charset="0"/>
                <a:cs typeface="Courier New" panose="02070309020205020404" pitchFamily="49" charset="0"/>
              </a:rPr>
              <a:t>A</a:t>
            </a:r>
            <a:endParaRPr lang="en-US" b="1" dirty="0">
              <a:solidFill>
                <a:srgbClr val="FF0000"/>
              </a:solidFill>
              <a:latin typeface="Courier New" panose="02070309020205020404" pitchFamily="49" charset="0"/>
              <a:cs typeface="Courier New" panose="02070309020205020404" pitchFamily="49" charset="0"/>
            </a:endParaRPr>
          </a:p>
        </p:txBody>
      </p:sp>
      <p:cxnSp>
        <p:nvCxnSpPr>
          <p:cNvPr id="51" name="Straight Arrow Connector 50"/>
          <p:cNvCxnSpPr>
            <a:stCxn id="35" idx="3"/>
            <a:endCxn id="50" idx="1"/>
          </p:cNvCxnSpPr>
          <p:nvPr/>
        </p:nvCxnSpPr>
        <p:spPr>
          <a:xfrm>
            <a:off x="4589010" y="4312068"/>
            <a:ext cx="59482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151169" y="4127402"/>
            <a:ext cx="254000" cy="369332"/>
          </a:xfrm>
          <a:prstGeom prst="rect">
            <a:avLst/>
          </a:prstGeom>
          <a:noFill/>
          <a:ln>
            <a:noFill/>
          </a:ln>
        </p:spPr>
        <p:txBody>
          <a:bodyPr wrap="square" rtlCol="0">
            <a:spAutoFit/>
          </a:bodyPr>
          <a:lstStyle/>
          <a:p>
            <a:r>
              <a:rPr lang="en-US" b="1" dirty="0">
                <a:solidFill>
                  <a:srgbClr val="FF0000"/>
                </a:solidFill>
                <a:latin typeface="Courier New" panose="02070309020205020404" pitchFamily="49" charset="0"/>
                <a:cs typeface="Courier New" panose="02070309020205020404" pitchFamily="49" charset="0"/>
              </a:rPr>
              <a:t>T</a:t>
            </a:r>
            <a:endParaRPr lang="en-US" b="1" dirty="0">
              <a:solidFill>
                <a:srgbClr val="FF0000"/>
              </a:solidFill>
              <a:latin typeface="Courier New" panose="02070309020205020404" pitchFamily="49" charset="0"/>
              <a:cs typeface="Courier New" panose="02070309020205020404" pitchFamily="49" charset="0"/>
            </a:endParaRPr>
          </a:p>
        </p:txBody>
      </p:sp>
      <p:cxnSp>
        <p:nvCxnSpPr>
          <p:cNvPr id="55" name="Straight Arrow Connector 54"/>
          <p:cNvCxnSpPr>
            <a:stCxn id="39" idx="3"/>
            <a:endCxn id="54" idx="1"/>
          </p:cNvCxnSpPr>
          <p:nvPr/>
        </p:nvCxnSpPr>
        <p:spPr>
          <a:xfrm>
            <a:off x="7690083" y="4312068"/>
            <a:ext cx="46108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590" y="2791063"/>
            <a:ext cx="4508061" cy="628174"/>
          </a:xfrm>
          <a:prstGeom prst="rect">
            <a:avLst/>
          </a:prstGeom>
          <a:noFill/>
          <a:ln>
            <a:noFill/>
          </a:ln>
          <a:effectLst/>
        </p:spPr>
      </p:pic>
      <p:pic>
        <p:nvPicPr>
          <p:cNvPr id="6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748" t="20703"/>
          <a:stretch>
            <a:fillRect/>
          </a:stretch>
        </p:blipFill>
        <p:spPr bwMode="auto">
          <a:xfrm>
            <a:off x="4305216" y="716812"/>
            <a:ext cx="2785753" cy="1699197"/>
          </a:xfrm>
          <a:prstGeom prst="rect">
            <a:avLst/>
          </a:prstGeom>
          <a:noFill/>
          <a:ln>
            <a:noFill/>
          </a:ln>
          <a:effectLst/>
        </p:spPr>
      </p:pic>
      <p:sp>
        <p:nvSpPr>
          <p:cNvPr id="63" name="Rectangle 62"/>
          <p:cNvSpPr/>
          <p:nvPr/>
        </p:nvSpPr>
        <p:spPr>
          <a:xfrm>
            <a:off x="4865375" y="1106950"/>
            <a:ext cx="924346" cy="145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cxnSp>
        <p:nvCxnSpPr>
          <p:cNvPr id="2051" name="Straight Connector 2050"/>
          <p:cNvCxnSpPr/>
          <p:nvPr/>
        </p:nvCxnSpPr>
        <p:spPr>
          <a:xfrm flipH="1">
            <a:off x="4484441" y="2810983"/>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8" name="Straight Connector 67"/>
          <p:cNvCxnSpPr/>
          <p:nvPr/>
        </p:nvCxnSpPr>
        <p:spPr>
          <a:xfrm flipH="1">
            <a:off x="48698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9" name="Straight Connector 68"/>
          <p:cNvCxnSpPr/>
          <p:nvPr/>
        </p:nvCxnSpPr>
        <p:spPr>
          <a:xfrm flipH="1">
            <a:off x="51746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0" name="Straight Connector 69"/>
          <p:cNvCxnSpPr/>
          <p:nvPr/>
        </p:nvCxnSpPr>
        <p:spPr>
          <a:xfrm flipH="1">
            <a:off x="54032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1" name="Straight Connector 70"/>
          <p:cNvCxnSpPr/>
          <p:nvPr/>
        </p:nvCxnSpPr>
        <p:spPr>
          <a:xfrm flipH="1">
            <a:off x="57080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2" name="Straight Connector 71"/>
          <p:cNvCxnSpPr/>
          <p:nvPr/>
        </p:nvCxnSpPr>
        <p:spPr>
          <a:xfrm flipH="1">
            <a:off x="60128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3" name="Straight Connector 72"/>
          <p:cNvCxnSpPr/>
          <p:nvPr/>
        </p:nvCxnSpPr>
        <p:spPr>
          <a:xfrm flipH="1">
            <a:off x="63938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4" name="Straight Connector 73"/>
          <p:cNvCxnSpPr/>
          <p:nvPr/>
        </p:nvCxnSpPr>
        <p:spPr>
          <a:xfrm flipH="1">
            <a:off x="70034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5" name="Straight Connector 74"/>
          <p:cNvCxnSpPr/>
          <p:nvPr/>
        </p:nvCxnSpPr>
        <p:spPr>
          <a:xfrm flipH="1">
            <a:off x="73844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6" name="Straight Connector 75"/>
          <p:cNvCxnSpPr/>
          <p:nvPr/>
        </p:nvCxnSpPr>
        <p:spPr>
          <a:xfrm flipH="1">
            <a:off x="7689273" y="2800350"/>
            <a:ext cx="6927" cy="6073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文本框 5"/>
          <p:cNvSpPr txBox="1"/>
          <p:nvPr/>
        </p:nvSpPr>
        <p:spPr>
          <a:xfrm>
            <a:off x="4939665" y="76835"/>
            <a:ext cx="4133850" cy="368300"/>
          </a:xfrm>
          <a:prstGeom prst="rect">
            <a:avLst/>
          </a:prstGeom>
          <a:noFill/>
        </p:spPr>
        <p:txBody>
          <a:bodyPr wrap="square" rtlCol="0">
            <a:spAutoFit/>
          </a:bodyPr>
          <a:p>
            <a:r>
              <a:rPr lang="zh-CN" altLang="en-US" b="1">
                <a:solidFill>
                  <a:srgbClr val="FF0000"/>
                </a:solidFill>
                <a:latin typeface="黑体" panose="02010609060101010101" charset="-122"/>
                <a:ea typeface="黑体" panose="02010609060101010101" charset="-122"/>
              </a:rPr>
              <a:t>思考</a:t>
            </a:r>
            <a:r>
              <a:rPr lang="zh-CN" altLang="en-US" b="1">
                <a:solidFill>
                  <a:srgbClr val="FF0000"/>
                </a:solidFill>
              </a:rPr>
              <a:t>：</a:t>
            </a:r>
            <a:r>
              <a:rPr lang="zh-CN" altLang="en-US" b="1">
                <a:solidFill>
                  <a:srgbClr val="00B050"/>
                </a:solidFill>
              </a:rPr>
              <a:t>目标检测</a:t>
            </a:r>
            <a:r>
              <a:rPr lang="zh-CN" altLang="en-US" b="1">
                <a:solidFill>
                  <a:srgbClr val="FF0000"/>
                </a:solidFill>
              </a:rPr>
              <a:t>和</a:t>
            </a:r>
            <a:r>
              <a:rPr lang="zh-CN" altLang="en-US" b="1">
                <a:solidFill>
                  <a:srgbClr val="00B0F0"/>
                </a:solidFill>
              </a:rPr>
              <a:t>目标识别</a:t>
            </a:r>
            <a:r>
              <a:rPr lang="zh-CN" altLang="en-US" b="1">
                <a:solidFill>
                  <a:srgbClr val="FF0000"/>
                </a:solidFill>
              </a:rPr>
              <a:t>的区别是？</a:t>
            </a:r>
            <a:endParaRPr lang="zh-CN" alt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46" grpId="0"/>
      <p:bldP spid="50" grpId="0"/>
      <p:bldP spid="54" grpId="0"/>
      <p:bldP spid="63" grpId="0" animBg="1"/>
      <p:bldP spid="3" grpId="0"/>
      <p:bldP spid="3" grpId="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57200" y="2271873"/>
            <a:ext cx="1371600" cy="497512"/>
          </a:xfrm>
          <a:prstGeom prst="roundRect">
            <a:avLst/>
          </a:prstGeom>
          <a:solidFill>
            <a:schemeClr val="tx2">
              <a:lumMod val="20000"/>
              <a:lumOff val="80000"/>
            </a:schemeClr>
          </a:solidFill>
          <a:ln>
            <a:solidFill>
              <a:schemeClr val="tx2">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图片</a:t>
            </a:r>
            <a:endParaRPr lang="en-US" b="1" dirty="0">
              <a:solidFill>
                <a:schemeClr val="tx1"/>
              </a:solidFill>
            </a:endParaRPr>
          </a:p>
        </p:txBody>
      </p:sp>
      <p:sp>
        <p:nvSpPr>
          <p:cNvPr id="3" name="Rounded Rectangle 2"/>
          <p:cNvSpPr/>
          <p:nvPr/>
        </p:nvSpPr>
        <p:spPr>
          <a:xfrm>
            <a:off x="2209800" y="2271873"/>
            <a:ext cx="1676400" cy="497512"/>
          </a:xfrm>
          <a:prstGeom prst="roundRect">
            <a:avLst/>
          </a:prstGeom>
          <a:solidFill>
            <a:schemeClr val="accent3">
              <a:lumMod val="40000"/>
              <a:lumOff val="60000"/>
            </a:schemeClr>
          </a:solidFill>
          <a:ln>
            <a:solidFill>
              <a:schemeClr val="accent3">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文本检测</a:t>
            </a:r>
            <a:endParaRPr lang="en-US" b="1" dirty="0">
              <a:solidFill>
                <a:schemeClr val="tx1"/>
              </a:solidFill>
            </a:endParaRPr>
          </a:p>
        </p:txBody>
      </p:sp>
      <p:sp>
        <p:nvSpPr>
          <p:cNvPr id="4" name="Rounded Rectangle 3"/>
          <p:cNvSpPr/>
          <p:nvPr/>
        </p:nvSpPr>
        <p:spPr>
          <a:xfrm>
            <a:off x="4468366" y="2271873"/>
            <a:ext cx="1676401" cy="497512"/>
          </a:xfrm>
          <a:prstGeom prst="roundRect">
            <a:avLst/>
          </a:prstGeom>
          <a:solidFill>
            <a:schemeClr val="accent3">
              <a:lumMod val="40000"/>
              <a:lumOff val="60000"/>
            </a:schemeClr>
          </a:solidFill>
          <a:ln>
            <a:solidFill>
              <a:schemeClr val="accent3">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字符分割</a:t>
            </a:r>
            <a:endParaRPr lang="en-US" b="1" dirty="0">
              <a:solidFill>
                <a:schemeClr val="tx1"/>
              </a:solidFill>
            </a:endParaRPr>
          </a:p>
        </p:txBody>
      </p:sp>
      <p:sp>
        <p:nvSpPr>
          <p:cNvPr id="5" name="Rounded Rectangle 4"/>
          <p:cNvSpPr/>
          <p:nvPr/>
        </p:nvSpPr>
        <p:spPr>
          <a:xfrm>
            <a:off x="6553200" y="2271872"/>
            <a:ext cx="1676400" cy="497513"/>
          </a:xfrm>
          <a:prstGeom prst="roundRect">
            <a:avLst/>
          </a:prstGeom>
          <a:solidFill>
            <a:schemeClr val="accent3">
              <a:lumMod val="40000"/>
              <a:lumOff val="60000"/>
            </a:schemeClr>
          </a:solidFill>
          <a:ln>
            <a:solidFill>
              <a:schemeClr val="accent3">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chemeClr val="tx1"/>
                </a:solidFill>
              </a:rPr>
              <a:t>字符识别</a:t>
            </a:r>
            <a:endParaRPr lang="en-US" b="1" dirty="0">
              <a:solidFill>
                <a:schemeClr val="tx1"/>
              </a:solidFill>
            </a:endParaRPr>
          </a:p>
        </p:txBody>
      </p:sp>
      <p:cxnSp>
        <p:nvCxnSpPr>
          <p:cNvPr id="6" name="Straight Arrow Connector 5"/>
          <p:cNvCxnSpPr>
            <a:stCxn id="2" idx="3"/>
            <a:endCxn id="3" idx="1"/>
          </p:cNvCxnSpPr>
          <p:nvPr/>
        </p:nvCxnSpPr>
        <p:spPr>
          <a:xfrm>
            <a:off x="1828800" y="2520629"/>
            <a:ext cx="381000"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7" name="Straight Arrow Connector 6"/>
          <p:cNvCxnSpPr>
            <a:stCxn id="3" idx="3"/>
            <a:endCxn id="4" idx="1"/>
          </p:cNvCxnSpPr>
          <p:nvPr/>
        </p:nvCxnSpPr>
        <p:spPr>
          <a:xfrm>
            <a:off x="3886200" y="2520629"/>
            <a:ext cx="58216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4" idx="3"/>
            <a:endCxn id="5" idx="1"/>
          </p:cNvCxnSpPr>
          <p:nvPr/>
        </p:nvCxnSpPr>
        <p:spPr>
          <a:xfrm>
            <a:off x="6144767" y="2520629"/>
            <a:ext cx="408433"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381000" y="278130"/>
            <a:ext cx="3613150" cy="460375"/>
          </a:xfrm>
          <a:prstGeom prst="rect">
            <a:avLst/>
          </a:prstGeom>
          <a:noFill/>
        </p:spPr>
        <p:txBody>
          <a:bodyPr wrap="square" rtlCol="0">
            <a:spAutoFit/>
          </a:bodyPr>
          <a:lstStyle/>
          <a:p>
            <a:r>
              <a:rPr lang="zh-CN" altLang="en-US" sz="2400" b="1" dirty="0"/>
              <a:t>照片</a:t>
            </a:r>
            <a:r>
              <a:rPr lang="en-US" altLang="zh-CN" sz="2400" b="1" dirty="0"/>
              <a:t>OCR</a:t>
            </a:r>
            <a:r>
              <a:rPr lang="zh-CN" altLang="en-US" sz="2400" b="1" dirty="0"/>
              <a:t>流水线</a:t>
            </a:r>
            <a:endParaRPr lang="zh-CN" altLang="en-US" sz="2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29466" y="721778"/>
            <a:ext cx="4709734"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4400"/>
              </a:lnSpc>
            </a:pPr>
            <a:r>
              <a:rPr lang="zh-CN" altLang="en-US" sz="4000" kern="0" dirty="0">
                <a:solidFill>
                  <a:schemeClr val="tx1">
                    <a:lumMod val="75000"/>
                    <a:lumOff val="25000"/>
                  </a:schemeClr>
                </a:solidFill>
              </a:rPr>
              <a:t>实例</a:t>
            </a:r>
            <a:r>
              <a:rPr lang="en-US" altLang="zh-CN" sz="4000" kern="0" dirty="0">
                <a:solidFill>
                  <a:schemeClr val="tx1">
                    <a:lumMod val="75000"/>
                    <a:lumOff val="25000"/>
                  </a:schemeClr>
                </a:solidFill>
              </a:rPr>
              <a:t>OCR</a:t>
            </a:r>
            <a:endParaRPr lang="en-US" sz="4000" kern="0"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129466" y="1809750"/>
            <a:ext cx="4393080" cy="1676400"/>
          </a:xfrm>
        </p:spPr>
        <p:txBody>
          <a:bodyPr>
            <a:noAutofit/>
          </a:bodyPr>
          <a:lstStyle/>
          <a:p>
            <a:pPr algn="l"/>
            <a:r>
              <a:rPr lang="zh-CN" altLang="en-US" sz="4800" dirty="0">
                <a:solidFill>
                  <a:schemeClr val="tx1">
                    <a:lumMod val="75000"/>
                    <a:lumOff val="25000"/>
                  </a:schemeClr>
                </a:solidFill>
              </a:rPr>
              <a:t>滑动窗口</a:t>
            </a:r>
            <a:endParaRPr lang="en-US" sz="48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1206500" y="3867150"/>
            <a:ext cx="1752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2400" dirty="0">
                <a:solidFill>
                  <a:schemeClr val="tx1">
                    <a:lumMod val="75000"/>
                    <a:lumOff val="25000"/>
                  </a:schemeClr>
                </a:solidFill>
                <a:latin typeface="+mj-lt"/>
                <a:ea typeface="+mj-ea"/>
                <a:cs typeface="+mj-cs"/>
              </a:rPr>
              <a:t>机器学习</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6893" y="97714"/>
            <a:ext cx="4152900" cy="461665"/>
          </a:xfrm>
          <a:prstGeom prst="rect">
            <a:avLst/>
          </a:prstGeom>
          <a:noFill/>
        </p:spPr>
        <p:txBody>
          <a:bodyPr wrap="square" rtlCol="0">
            <a:spAutoFit/>
          </a:bodyPr>
          <a:lstStyle/>
          <a:p>
            <a:pPr algn="ctr"/>
            <a:r>
              <a:rPr lang="zh-CN" altLang="en-US" sz="2400" b="1" dirty="0"/>
              <a:t>文本检测</a:t>
            </a:r>
            <a:endParaRPr lang="en-US" sz="2400" b="1" dirty="0"/>
          </a:p>
        </p:txBody>
      </p:sp>
      <p:sp>
        <p:nvSpPr>
          <p:cNvPr id="20" name="TextBox 19"/>
          <p:cNvSpPr txBox="1"/>
          <p:nvPr/>
        </p:nvSpPr>
        <p:spPr>
          <a:xfrm>
            <a:off x="4793615" y="97657"/>
            <a:ext cx="4152900" cy="706755"/>
          </a:xfrm>
          <a:prstGeom prst="rect">
            <a:avLst/>
          </a:prstGeom>
          <a:noFill/>
        </p:spPr>
        <p:txBody>
          <a:bodyPr wrap="square" rtlCol="0">
            <a:spAutoFit/>
          </a:bodyPr>
          <a:lstStyle/>
          <a:p>
            <a:pPr algn="ctr"/>
            <a:r>
              <a:rPr lang="zh-CN" altLang="en-US" sz="2400" b="1" dirty="0"/>
              <a:t>行人检测</a:t>
            </a:r>
            <a:endParaRPr lang="zh-CN" altLang="en-US" sz="2400" b="1" dirty="0"/>
          </a:p>
          <a:p>
            <a:pPr algn="ctr"/>
            <a:r>
              <a:rPr lang="zh-CN" altLang="en-US" sz="1600" b="1" dirty="0">
                <a:latin typeface="仿宋" panose="02010609060101010101" charset="-122"/>
                <a:ea typeface="仿宋" panose="02010609060101010101" charset="-122"/>
              </a:rPr>
              <a:t>（先理解最简单的行人检测）</a:t>
            </a:r>
            <a:endParaRPr lang="zh-CN" altLang="en-US" sz="1600" b="1" dirty="0">
              <a:latin typeface="仿宋" panose="02010609060101010101" charset="-122"/>
              <a:ea typeface="仿宋" panose="02010609060101010101" charset="-122"/>
            </a:endParaRPr>
          </a:p>
        </p:txBody>
      </p:sp>
      <p:cxnSp>
        <p:nvCxnSpPr>
          <p:cNvPr id="3" name="Straight Connector 2"/>
          <p:cNvCxnSpPr/>
          <p:nvPr/>
        </p:nvCxnSpPr>
        <p:spPr>
          <a:xfrm>
            <a:off x="4533900" y="371342"/>
            <a:ext cx="0" cy="4562608"/>
          </a:xfrm>
          <a:prstGeom prst="line">
            <a:avLst/>
          </a:prstGeom>
        </p:spPr>
        <p:style>
          <a:lnRef idx="1">
            <a:schemeClr val="dk1"/>
          </a:lnRef>
          <a:fillRef idx="0">
            <a:schemeClr val="dk1"/>
          </a:fillRef>
          <a:effectRef idx="0">
            <a:schemeClr val="dk1"/>
          </a:effectRef>
          <a:fontRef idx="minor">
            <a:schemeClr val="tx1"/>
          </a:fontRef>
        </p:style>
      </p:cxnSp>
      <p:pic>
        <p:nvPicPr>
          <p:cNvPr id="9"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8748" t="20703" r="15210"/>
          <a:stretch>
            <a:fillRect/>
          </a:stretch>
        </p:blipFill>
        <p:spPr bwMode="auto">
          <a:xfrm>
            <a:off x="457200" y="1082038"/>
            <a:ext cx="3592286" cy="3163532"/>
          </a:xfrm>
          <a:prstGeom prst="rect">
            <a:avLst/>
          </a:prstGeom>
          <a:noFill/>
          <a:ln>
            <a:noFill/>
          </a:ln>
          <a:effectLst/>
        </p:spPr>
      </p:pic>
      <p:sp>
        <p:nvSpPr>
          <p:cNvPr id="10" name="Rectangle 9"/>
          <p:cNvSpPr/>
          <p:nvPr/>
        </p:nvSpPr>
        <p:spPr>
          <a:xfrm>
            <a:off x="1345892" y="1808390"/>
            <a:ext cx="1466475" cy="2701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673450" y="2302073"/>
            <a:ext cx="465306" cy="237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2803077" y="2847497"/>
            <a:ext cx="232653" cy="1185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339056" y="2840222"/>
            <a:ext cx="232653" cy="1185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Keywords: walk, people, street"/>
          <p:cNvPicPr>
            <a:picLocks noChangeAspect="1" noChangeArrowheads="1"/>
          </p:cNvPicPr>
          <p:nvPr/>
        </p:nvPicPr>
        <p:blipFill rotWithShape="1">
          <a:blip r:embed="rId2">
            <a:extLst>
              <a:ext uri="{28A0092B-C50C-407E-A947-70E740481C1C}">
                <a14:useLocalDpi xmlns:a14="http://schemas.microsoft.com/office/drawing/2010/main" val="0"/>
              </a:ext>
            </a:extLst>
          </a:blip>
          <a:srcRect l="12679" t="26836" r="24296"/>
          <a:stretch>
            <a:fillRect/>
          </a:stretch>
        </p:blipFill>
        <p:spPr bwMode="auto">
          <a:xfrm>
            <a:off x="5039362" y="1069973"/>
            <a:ext cx="3575045" cy="3107972"/>
          </a:xfrm>
          <a:prstGeom prst="rect">
            <a:avLst/>
          </a:prstGeom>
          <a:noFill/>
        </p:spPr>
      </p:pic>
      <p:sp>
        <p:nvSpPr>
          <p:cNvPr id="24" name="Rectangle 23"/>
          <p:cNvSpPr/>
          <p:nvPr/>
        </p:nvSpPr>
        <p:spPr>
          <a:xfrm>
            <a:off x="5089526" y="1733550"/>
            <a:ext cx="473073" cy="9461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5457679" y="1728291"/>
            <a:ext cx="473073" cy="9620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6817425" y="1082038"/>
            <a:ext cx="320375" cy="651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7135350" y="1070258"/>
            <a:ext cx="320375" cy="651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7508175" y="2126425"/>
            <a:ext cx="599530" cy="1219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8011070" y="2090800"/>
            <a:ext cx="599530" cy="1219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animBg="1"/>
      <p:bldP spid="12" grpId="0" animBg="1"/>
      <p:bldP spid="15" grpId="0" animBg="1"/>
      <p:bldP spid="17" grpId="0" animBg="1"/>
      <p:bldP spid="24" grpId="0" animBg="1"/>
      <p:bldP spid="25" grpId="0" animBg="1"/>
      <p:bldP spid="26" grpId="0" animBg="1"/>
      <p:bldP spid="27" grpId="0" animBg="1"/>
      <p:bldP spid="28" grpId="0" animBg="1"/>
      <p:bldP spid="29" grpId="0" animBg="1"/>
    </p:bldLst>
  </p:timing>
</p:sld>
</file>

<file path=ppt/tags/tag1.xml><?xml version="1.0" encoding="utf-8"?>
<p:tagLst xmlns:p="http://schemas.openxmlformats.org/presentationml/2006/main">
  <p:tag name="LATEXADDIN" val="\documentclass{article}&#10;\usepackage{amsmath}&#10;\usepackage{amssymb}&#10;\pagestyle{empty}&#10;\begin{document}&#10;&#10;&#10;$\displaystyle&#10;x = &#10;$&#10;&#10;\end{document}"/>
  <p:tag name="IGUANATEXSIZE" val="20"/>
</p:tagLst>
</file>

<file path=ppt/tags/tag10.xml><?xml version="1.0" encoding="utf-8"?>
<p:tagLst xmlns:p="http://schemas.openxmlformats.org/presentationml/2006/main">
  <p:tag name="LATEXADDIN" val="\documentclass{article}&#10;\usepackage{amsmath}&#10;\pagestyle{empty}&#10;\begin{document}&#10;&#10;&#10;$&#10;i&#10;$&#10;&#10;\end{document}"/>
  <p:tag name="IGUANATEXSIZE" val="20"/>
</p:tagLst>
</file>

<file path=ppt/tags/tag11.xml><?xml version="1.0" encoding="utf-8"?>
<p:tagLst xmlns:p="http://schemas.openxmlformats.org/presentationml/2006/main">
  <p:tag name="LATEXADDIN" val="\documentclass{article}&#10;\usepackage{amsmath}&#10;\pagestyle{empty}&#10;\begin{document}&#10;&#10;&#10;$&#10;x_i \leftarrow x_i +&#10;$&#10;&#10;\end{document}"/>
  <p:tag name="IGUANATEXSIZE" val="20"/>
</p:tagLst>
</file>

<file path=ppt/tags/tag12.xml><?xml version="1.0" encoding="utf-8"?>
<p:tagLst xmlns:p="http://schemas.openxmlformats.org/presentationml/2006/main">
  <p:tag name="KSO_WM_UNIT_PLACING_PICTURE_USER_VIEWPORT" val="{&quot;height&quot;:2205,&quot;width&quot;:11415}"/>
</p:tagLst>
</file>

<file path=ppt/tags/tag13.xml><?xml version="1.0" encoding="utf-8"?>
<p:tagLst xmlns:p="http://schemas.openxmlformats.org/presentationml/2006/main">
  <p:tag name="KSO_WM_UNIT_PLACING_PICTURE_USER_VIEWPORT" val="{&quot;height&quot;:2205,&quot;width&quot;:11415}"/>
</p:tagLst>
</file>

<file path=ppt/tags/tag14.xml><?xml version="1.0" encoding="utf-8"?>
<p:tagLst xmlns:p="http://schemas.openxmlformats.org/presentationml/2006/main">
  <p:tag name="KSO_WM_UNIT_PLACING_PICTURE_USER_VIEWPORT" val="{&quot;height&quot;:2205,&quot;width&quot;:11415}"/>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 name="KSO_WM_UNIT_PLACING_PICTURE_USER_VIEWPORT" val="{&quot;height&quot;:4905,&quot;width&quot;:9120}"/>
</p:tagLst>
</file>

<file path=ppt/tags/tag19.xml><?xml version="1.0" encoding="utf-8"?>
<p:tagLst xmlns:p="http://schemas.openxmlformats.org/presentationml/2006/main">
  <p:tag name="KSO_WM_UNIT_PLACING_PICTURE_USER_VIEWPORT" val="{&quot;height&quot;:695,&quot;width&quot;:7178}"/>
</p:tagLst>
</file>

<file path=ppt/tags/tag2.xml><?xml version="1.0" encoding="utf-8"?>
<p:tagLst xmlns:p="http://schemas.openxmlformats.org/presentationml/2006/main">
  <p:tag name="LATEXADDIN" val="\documentclass{article}&#10;\usepackage{amsmath}&#10;\usepackage{amssymb}&#10;\pagestyle{empty}&#10;\begin{document}&#10;&#10;&#10;$\displaystyle&#10;(y=1)&#10;$&#10;&#10;\end{document}"/>
  <p:tag name="IGUANATEXSIZE" val="20"/>
</p:tagLst>
</file>

<file path=ppt/tags/tag20.xml><?xml version="1.0" encoding="utf-8"?>
<p:tagLst xmlns:p="http://schemas.openxmlformats.org/presentationml/2006/main">
  <p:tag name="KSO_WM_UNIT_PLACING_PICTURE_USER_VIEWPORT" val="{&quot;height&quot;:6780,&quot;width&quot;:24855}"/>
</p:tagLst>
</file>

<file path=ppt/tags/tag21.xml><?xml version="1.0" encoding="utf-8"?>
<p:tagLst xmlns:p="http://schemas.openxmlformats.org/presentationml/2006/main">
  <p:tag name="KSO_WM_UNIT_PLACING_PICTURE_USER_VIEWPORT" val="{&quot;height&quot;:6780,&quot;width&quot;:24855}"/>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 name="KSO_WM_UNIT_PLACING_PICTURE_USER_VIEWPORT" val="{&quot;height&quot;:10320,&quot;width&quot;:18405}"/>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PREVIOUS_ACTIVE_SLIDE" val="669"/>
  <p:tag name="KSO_WPP_MARK_KEY" val="640d579d-02f8-430c-afd5-7928a2434eb5"/>
  <p:tag name="COMMONDATA" val="eyJoZGlkIjoiOTg4MjlkMGYwNzA1NWVjOTEyZGM2YzM0MDhhMjg5NDIifQ=="/>
</p:tagLst>
</file>

<file path=ppt/tags/tag3.xml><?xml version="1.0" encoding="utf-8"?>
<p:tagLst xmlns:p="http://schemas.openxmlformats.org/presentationml/2006/main">
  <p:tag name="LATEXADDIN" val="\documentclass{article}&#10;\usepackage{amsmath}&#10;\usepackage{amssymb}&#10;\pagestyle{empty}&#10;\begin{document}&#10;&#10;&#10;$\displaystyle&#10;(y=0)&#10;$&#10;&#10;\end{document}"/>
  <p:tag name="IGUANATEXSIZE" val="20"/>
</p:tagLst>
</file>

<file path=ppt/tags/tag4.xml><?xml version="1.0" encoding="utf-8"?>
<p:tagLst xmlns:p="http://schemas.openxmlformats.org/presentationml/2006/main">
  <p:tag name="KSO_WM_UNIT_PLACING_PICTURE_USER_VIEWPORT" val="{&quot;height&quot;:5595,&quot;width&quot;:15525}"/>
</p:tagLst>
</file>

<file path=ppt/tags/tag5.xml><?xml version="1.0" encoding="utf-8"?>
<p:tagLst xmlns:p="http://schemas.openxmlformats.org/presentationml/2006/main">
  <p:tag name="LATEXADDIN" val="\documentclass{article}&#10;\usepackage{amsmath}&#10;\usepackage{amssymb}&#10;\pagestyle{empty}&#10;\begin{document}&#10;&#10;&#10;$\displaystyle&#10;(y=1)&#10;$&#10;&#10;\end{document}"/>
  <p:tag name="IGUANATEXSIZE" val="20"/>
</p:tagLst>
</file>

<file path=ppt/tags/tag6.xml><?xml version="1.0" encoding="utf-8"?>
<p:tagLst xmlns:p="http://schemas.openxmlformats.org/presentationml/2006/main">
  <p:tag name="LATEXADDIN" val="\documentclass{article}&#10;\usepackage{amsmath}&#10;\usepackage{amssymb}&#10;\pagestyle{empty}&#10;\begin{document}&#10;&#10;&#10;$\displaystyle&#10;(y=0)&#10;$&#10;&#10;\end{document}"/>
  <p:tag name="IGUANATEXSIZE" val="20"/>
</p:tagLst>
</file>

<file path=ppt/tags/tag7.xml><?xml version="1.0" encoding="utf-8"?>
<p:tagLst xmlns:p="http://schemas.openxmlformats.org/presentationml/2006/main">
  <p:tag name="LATEXADDIN" val="\documentclass{article}&#10;\usepackage{amsmath}&#10;\usepackage{amssymb}&#10;\pagestyle{empty}&#10;\begin{document}&#10;&#10;&#10;$\displaystyle&#10;(y=1)&#10;$&#10;&#10;\end{document}"/>
  <p:tag name="IGUANATEXSIZE" val="20"/>
</p:tagLst>
</file>

<file path=ppt/tags/tag8.xml><?xml version="1.0" encoding="utf-8"?>
<p:tagLst xmlns:p="http://schemas.openxmlformats.org/presentationml/2006/main">
  <p:tag name="LATEXADDIN" val="\documentclass{article}&#10;\usepackage{amsmath}&#10;\usepackage{amssymb}&#10;\pagestyle{empty}&#10;\begin{document}&#10;&#10;&#10;$\displaystyle&#10;(y=0)&#10;$&#10;&#10;\end{document}"/>
  <p:tag name="IGUANATEXSIZE" val="20"/>
</p:tagLst>
</file>

<file path=ppt/tags/tag9.xml><?xml version="1.0" encoding="utf-8"?>
<p:tagLst xmlns:p="http://schemas.openxmlformats.org/presentationml/2006/main">
  <p:tag name="LATEXADDIN" val="\documentclass{article}&#10;\usepackage{amsmath}&#10;\pagestyle{empty}&#10;\begin{document}&#10;&#10;&#10;$&#10;x_i =&#10;$&#10;&#10;\end{document}"/>
  <p:tag name="IGUANATEXSIZE" val="20"/>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Template>
  <TotalTime>0</TotalTime>
  <Words>7078</Words>
  <Application>WPS 演示</Application>
  <PresentationFormat>全屏显示(16:9)</PresentationFormat>
  <Paragraphs>484</Paragraphs>
  <Slides>53</Slides>
  <Notes>9</Notes>
  <HiddenSlides>0</HiddenSlides>
  <MMClips>4</MMClips>
  <ScaleCrop>false</ScaleCrop>
  <HeadingPairs>
    <vt:vector size="6" baseType="variant">
      <vt:variant>
        <vt:lpstr>已用的字体</vt:lpstr>
      </vt:variant>
      <vt:variant>
        <vt:i4>19</vt:i4>
      </vt:variant>
      <vt:variant>
        <vt:lpstr>主题</vt:lpstr>
      </vt:variant>
      <vt:variant>
        <vt:i4>4</vt:i4>
      </vt:variant>
      <vt:variant>
        <vt:lpstr>幻灯片标题</vt:lpstr>
      </vt:variant>
      <vt:variant>
        <vt:i4>53</vt:i4>
      </vt:variant>
    </vt:vector>
  </HeadingPairs>
  <TitlesOfParts>
    <vt:vector size="76" baseType="lpstr">
      <vt:lpstr>Arial</vt:lpstr>
      <vt:lpstr>宋体</vt:lpstr>
      <vt:lpstr>Wingdings</vt:lpstr>
      <vt:lpstr>Times New Roman</vt:lpstr>
      <vt:lpstr>黑体</vt:lpstr>
      <vt:lpstr>Courier New</vt:lpstr>
      <vt:lpstr>仿宋</vt:lpstr>
      <vt:lpstr>Calibri</vt:lpstr>
      <vt:lpstr>微软雅黑</vt:lpstr>
      <vt:lpstr>Arial Unicode MS</vt:lpstr>
      <vt:lpstr>Adobe Garamond Pro</vt:lpstr>
      <vt:lpstr>Garamond</vt:lpstr>
      <vt:lpstr>Harlow Solid Italic</vt:lpstr>
      <vt:lpstr>Kunstler Script</vt:lpstr>
      <vt:lpstr>Kristen ITC</vt:lpstr>
      <vt:lpstr>Kozuka Gothic Pro M</vt:lpstr>
      <vt:lpstr>Old English Text MT</vt:lpstr>
      <vt:lpstr>Helvetica</vt:lpstr>
      <vt:lpstr>Yu Gothic</vt:lpstr>
      <vt:lpstr>1_Lecture</vt:lpstr>
      <vt:lpstr>2_Office Theme</vt:lpstr>
      <vt:lpstr>3_Office Theme</vt:lpstr>
      <vt:lpstr>2_Lecture</vt:lpstr>
      <vt:lpstr>问题描述和流水线处理方式</vt:lpstr>
      <vt:lpstr>PowerPoint 演示文稿</vt:lpstr>
      <vt:lpstr>PowerPoint 演示文稿</vt:lpstr>
      <vt:lpstr>PowerPoint 演示文稿</vt:lpstr>
      <vt:lpstr>PowerPoint 演示文稿</vt:lpstr>
      <vt:lpstr>PowerPoint 演示文稿</vt:lpstr>
      <vt:lpstr>PowerPoint 演示文稿</vt:lpstr>
      <vt:lpstr>滑动窗口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获取大量数据：人工数据合成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上限分析: 花精力去改善哪个部分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图像分类 / 目标检测</vt:lpstr>
      <vt:lpstr>目标分割</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刘建</cp:lastModifiedBy>
  <cp:revision>935</cp:revision>
  <dcterms:created xsi:type="dcterms:W3CDTF">2010-07-08T21:59:00Z</dcterms:created>
  <dcterms:modified xsi:type="dcterms:W3CDTF">2023-04-06T05:21:20Z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120594A7EF22482EB1C7FE83CF26D351</vt:lpwstr>
  </property>
  <property fmtid="{D5CDD505-2E9C-101B-9397-08002B2CF9AE}" pid="4" name="commondata">
    <vt:lpwstr>eyJoZGlkIjoiMTFkZWRlZTJkNGE1MjQ3NjAyZjkyMGFmMmY2MmE0ZjcifQ==</vt:lpwstr>
  </property>
</Properties>
</file>